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696" r:id="rId3"/>
    <p:sldId id="681" r:id="rId4"/>
    <p:sldId id="697" r:id="rId5"/>
    <p:sldId id="698" r:id="rId6"/>
    <p:sldId id="672" r:id="rId7"/>
    <p:sldId id="673" r:id="rId8"/>
    <p:sldId id="676" r:id="rId9"/>
    <p:sldId id="674" r:id="rId10"/>
    <p:sldId id="677" r:id="rId11"/>
    <p:sldId id="675" r:id="rId12"/>
    <p:sldId id="403" r:id="rId13"/>
    <p:sldId id="372" r:id="rId14"/>
    <p:sldId id="707" r:id="rId15"/>
    <p:sldId id="356" r:id="rId16"/>
    <p:sldId id="397" r:id="rId17"/>
    <p:sldId id="398" r:id="rId18"/>
    <p:sldId id="378" r:id="rId19"/>
    <p:sldId id="379" r:id="rId20"/>
    <p:sldId id="357" r:id="rId21"/>
    <p:sldId id="362" r:id="rId22"/>
    <p:sldId id="384" r:id="rId23"/>
    <p:sldId id="380" r:id="rId24"/>
    <p:sldId id="381" r:id="rId25"/>
    <p:sldId id="382" r:id="rId26"/>
    <p:sldId id="383" r:id="rId27"/>
    <p:sldId id="385" r:id="rId28"/>
    <p:sldId id="394" r:id="rId29"/>
    <p:sldId id="386" r:id="rId30"/>
    <p:sldId id="395" r:id="rId31"/>
    <p:sldId id="402" r:id="rId32"/>
    <p:sldId id="404" r:id="rId33"/>
    <p:sldId id="406" r:id="rId34"/>
    <p:sldId id="407" r:id="rId35"/>
    <p:sldId id="390" r:id="rId36"/>
    <p:sldId id="388" r:id="rId37"/>
    <p:sldId id="389" r:id="rId38"/>
    <p:sldId id="408" r:id="rId39"/>
    <p:sldId id="411" r:id="rId40"/>
    <p:sldId id="410" r:id="rId41"/>
    <p:sldId id="699" r:id="rId42"/>
    <p:sldId id="701" r:id="rId43"/>
    <p:sldId id="702" r:id="rId44"/>
    <p:sldId id="703" r:id="rId45"/>
    <p:sldId id="704" r:id="rId46"/>
    <p:sldId id="700" r:id="rId47"/>
    <p:sldId id="705" r:id="rId48"/>
    <p:sldId id="706" r:id="rId49"/>
    <p:sldId id="62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6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014E8-0C67-44FF-B31E-431E08141550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64CE1-DE61-43CE-88D2-D2DEDEB2FED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8074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A5CEF-E375-7853-A252-CBE9E6145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C51BCB-31EE-DC45-084B-0C7F4C00E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30BB8-0CA7-5160-054A-BEEFB3E48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92D-E660-485C-91D0-0A5699B7018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22B9F-69B5-4C61-6E3A-89F800022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399BD-33E0-52A0-88FC-7E278687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7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21F9F-6B90-797B-25C6-1B6B4F27F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CCE3F3-4A40-F44F-53DC-5958341AD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58D7D-4734-7484-793C-E7D3841D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92D-E660-485C-91D0-0A5699B7018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A64CB-AC16-4EA4-A212-9721D9109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BE066-83A8-971E-D54E-059CB9D86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338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4EA6DF-DB40-3B4C-93FB-AB87DC0071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FDAC23-1AFE-8D41-4591-6FA1A05D8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AD0E-81A4-2047-36A9-14625039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92D-E660-485C-91D0-0A5699B7018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3F037-F0E0-FCFA-323A-23D9516DF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980DB-138C-314D-70E2-19E299CD7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538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ng_color_bar_wide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00480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471618" y="6391470"/>
            <a:ext cx="590857" cy="416135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fld id="{9B2EED77-FD86-8E4F-B2DE-1BCA452A82A9}" type="slidenum">
              <a:rPr lang="en-US" sz="800" kern="0" smtClean="0">
                <a:solidFill>
                  <a:srgbClr val="474747"/>
                </a:solidFill>
                <a:latin typeface="Arial"/>
                <a:cs typeface="Arial"/>
              </a:rPr>
              <a:pPr defTabSz="1219170">
                <a:defRPr/>
              </a:pPr>
              <a:t>‹#›</a:t>
            </a:fld>
            <a:endParaRPr lang="en-US" sz="800" kern="0" dirty="0">
              <a:solidFill>
                <a:srgbClr val="474747"/>
              </a:solidFill>
              <a:latin typeface="Arial"/>
              <a:cs typeface="Arial"/>
            </a:endParaRPr>
          </a:p>
        </p:txBody>
      </p:sp>
      <p:sp>
        <p:nvSpPr>
          <p:cNvPr id="7" name="Content Placeholder 15"/>
          <p:cNvSpPr>
            <a:spLocks noGrp="1"/>
          </p:cNvSpPr>
          <p:nvPr>
            <p:ph sz="quarter" idx="12" hasCustomPrompt="1"/>
          </p:nvPr>
        </p:nvSpPr>
        <p:spPr>
          <a:xfrm>
            <a:off x="806368" y="138567"/>
            <a:ext cx="8075203" cy="84031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8" name="Content Placeholder 17"/>
          <p:cNvSpPr>
            <a:spLocks noGrp="1"/>
          </p:cNvSpPr>
          <p:nvPr>
            <p:ph sz="quarter" idx="13" hasCustomPrompt="1"/>
          </p:nvPr>
        </p:nvSpPr>
        <p:spPr>
          <a:xfrm>
            <a:off x="1336104" y="1919754"/>
            <a:ext cx="3916808" cy="4116093"/>
          </a:xfrm>
          <a:prstGeom prst="rect">
            <a:avLst/>
          </a:prstGeom>
        </p:spPr>
        <p:txBody>
          <a:bodyPr vert="horz"/>
          <a:lstStyle>
            <a:lvl1pPr marL="150280" marR="0" indent="-15028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F"/>
              </a:buClr>
              <a:buSzTx/>
              <a:buFont typeface="Arial"/>
              <a:buChar char="•"/>
              <a:tabLst/>
              <a:defRPr sz="1600">
                <a:solidFill>
                  <a:srgbClr val="47474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Leader: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a </a:t>
            </a:r>
            <a:r>
              <a:rPr lang="en-US" dirty="0" err="1"/>
              <a:t>maximus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, et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vitae.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id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et </a:t>
            </a:r>
            <a:r>
              <a:rPr lang="en-US" dirty="0" err="1"/>
              <a:t>pulvinar</a:t>
            </a:r>
            <a:r>
              <a:rPr lang="en-US" dirty="0"/>
              <a:t> nisi.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9" name="Content Placeholder 17"/>
          <p:cNvSpPr>
            <a:spLocks noGrp="1"/>
          </p:cNvSpPr>
          <p:nvPr>
            <p:ph sz="quarter" idx="14" hasCustomPrompt="1"/>
          </p:nvPr>
        </p:nvSpPr>
        <p:spPr>
          <a:xfrm>
            <a:off x="6719269" y="1919754"/>
            <a:ext cx="3916808" cy="4116093"/>
          </a:xfrm>
          <a:prstGeom prst="rect">
            <a:avLst/>
          </a:prstGeom>
        </p:spPr>
        <p:txBody>
          <a:bodyPr vert="horz"/>
          <a:lstStyle>
            <a:lvl1pPr marL="150280" marR="0" indent="-15028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F"/>
              </a:buClr>
              <a:buSzTx/>
              <a:buFont typeface="Arial"/>
              <a:buChar char="•"/>
              <a:tabLst/>
              <a:defRPr sz="1600">
                <a:solidFill>
                  <a:srgbClr val="47474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Leader: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a </a:t>
            </a:r>
            <a:r>
              <a:rPr lang="en-US" dirty="0" err="1"/>
              <a:t>maximus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, et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vitae.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id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et </a:t>
            </a:r>
            <a:r>
              <a:rPr lang="en-US" dirty="0" err="1"/>
              <a:t>pulvinar</a:t>
            </a:r>
            <a:r>
              <a:rPr lang="en-US" dirty="0"/>
              <a:t> nisi.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445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94394-18DC-60D4-A857-53A80E8AD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ABDA3-08FA-C261-3793-FB871B836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A455A-3D7B-3674-F62A-3C635A23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92D-E660-485C-91D0-0A5699B7018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2466E-A243-B9A9-EA06-2E70A43A5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E92B8-543B-A15B-C032-703264DEF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81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A1FAD-050A-43C1-B1A5-0B66974A4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E9FA5-B4E5-4EC6-69E1-73FA33FE0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53EDE-882B-D9B3-1F55-7F82F372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92D-E660-485C-91D0-0A5699B7018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998D6-1AA3-033A-66D7-5FBD4E75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0E223-9A4F-80CA-4F06-39BD64640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75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56956-4E17-2EB1-94A0-5C3508F7D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3DD0A-C60A-BE22-BA12-3F7F3D769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C6C0C0-56FA-2FB9-C7F8-4F1567D94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30328-9E88-ACF5-82E6-37001F537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92D-E660-485C-91D0-0A5699B7018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05B44-659E-695C-B48E-462C89AA8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7D39C-C873-A319-6CE9-1FFFE2F36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379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6A16A-445F-47BF-D2BB-450BF1C7D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390F5-03A6-B84D-BA65-4018AD625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30D34F-E4C0-DE82-C914-AF16D71E1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9F3941-2FE3-CC48-441B-3FA3528749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01C52C-D54F-AEC4-D2FF-FC881E67A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D6F281-1787-1016-0D71-E6944CEFD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92D-E660-485C-91D0-0A5699B7018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313592-5609-5950-11E9-A7DDD5CC3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3F8869-B87C-5B98-2CAA-C9E64FB90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856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48725-04D4-AD99-96BD-6A4005B3B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A02155-3B82-A118-88B1-130B220FE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92D-E660-485C-91D0-0A5699B7018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39111-6666-CCD2-4FE7-F3C92703A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41C01E-F25F-4C5A-5829-95618A858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78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DC3489-994A-8D89-E4E6-C411B7E74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92D-E660-485C-91D0-0A5699B7018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6774DA-D526-AFF8-A141-6918A9C44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4CF91-42BC-0888-51B9-5B5942E7A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594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6BE21-EBFC-01C0-9A16-528CDF637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9A872-966D-D362-37B9-81165A0FE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D6FFA8-DFC9-76EC-F36A-B4F08EA59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CED8C-C1F6-F725-DDBD-817FA0B64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92D-E660-485C-91D0-0A5699B7018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440076-AFA5-E444-342D-4F63705D8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37662-F9F4-1E27-F3C2-EA41A0056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20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FA153-C456-DBAD-593F-5255C6CC7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1ADC84-3B2D-F441-E90F-F8899ECEF3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EE3B6-5358-0F1B-0EB2-9E292B61E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48F7F-3681-3B9D-1552-F5C9B58F5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92D-E660-485C-91D0-0A5699B7018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2EAC4-C042-7FF6-A75B-8C8B89FC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2BC78-755D-45C8-6B7A-D4FA853B5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150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E3A512-E201-CF8A-B3C9-BC32FB750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79510-0A45-F088-E9A0-1AF54139F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7275D-B4FD-FD8A-EFF3-73690C17D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9E92D-E660-485C-91D0-0A5699B7018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0957B-2E98-0ABF-74B4-5139EF3E91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24074-6C16-7C61-3D3D-AC9E5795C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83FAF-6430-444E-8BDA-BB34403F2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2DA3CEC6-5715-065C-1692-87B7396DB4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46" y="5480782"/>
            <a:ext cx="1362892" cy="1368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A1D60-F667-06ED-EAA9-CC6B28E62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638" y="3102996"/>
            <a:ext cx="6168325" cy="1524272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tx2"/>
                </a:solidFill>
              </a:rPr>
              <a:t>Térdprotézis feltárások- mikor, melyik?</a:t>
            </a:r>
            <a:endParaRPr lang="en-GB" sz="4800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C2A179-8D61-618F-2982-46B239F1D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522201" y="8318231"/>
            <a:ext cx="6168325" cy="881861"/>
          </a:xfrm>
        </p:spPr>
        <p:txBody>
          <a:bodyPr/>
          <a:lstStyle/>
          <a:p>
            <a:r>
              <a:rPr lang="hu-HU" dirty="0">
                <a:solidFill>
                  <a:schemeClr val="tx2"/>
                </a:solidFill>
              </a:rPr>
              <a:t>Sisák Krisztián</a:t>
            </a:r>
          </a:p>
          <a:p>
            <a:r>
              <a:rPr lang="hu-HU" dirty="0">
                <a:solidFill>
                  <a:schemeClr val="tx2"/>
                </a:solidFill>
              </a:rPr>
              <a:t>SZTE Ortopédiai Klinika</a:t>
            </a:r>
          </a:p>
          <a:p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D82F24D-47BF-7A1C-056D-E0AC28F5CC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716" y="57402"/>
            <a:ext cx="3810000" cy="94792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70481" y="5857589"/>
            <a:ext cx="5704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303364"/>
                </a:solidFill>
              </a:rPr>
              <a:t>Protézis Kerekasztal 2023.11.11.</a:t>
            </a:r>
          </a:p>
          <a:p>
            <a:pPr algn="ctr"/>
            <a:r>
              <a:rPr lang="hu-HU" b="1" dirty="0">
                <a:solidFill>
                  <a:srgbClr val="303364"/>
                </a:solidFill>
              </a:rPr>
              <a:t>Országos Gerincgyógyászati Központ </a:t>
            </a:r>
            <a:endParaRPr lang="en-US" b="1" i="0" dirty="0">
              <a:solidFill>
                <a:srgbClr val="303364"/>
              </a:solidFill>
              <a:effectLst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F0B0535-AD5A-7245-BF1E-8F42A6B7EC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1964497"/>
            <a:ext cx="4814060" cy="320937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72580C6-3EB3-C348-B187-6F15C3E04A75}"/>
              </a:ext>
            </a:extLst>
          </p:cNvPr>
          <p:cNvSpPr txBox="1">
            <a:spLocks/>
          </p:cNvSpPr>
          <p:nvPr/>
        </p:nvSpPr>
        <p:spPr>
          <a:xfrm>
            <a:off x="71284" y="4975728"/>
            <a:ext cx="6168325" cy="881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tx2"/>
                </a:solidFill>
              </a:rPr>
              <a:t>Sisák Krisztián</a:t>
            </a:r>
          </a:p>
          <a:p>
            <a:r>
              <a:rPr lang="hu-HU" dirty="0">
                <a:solidFill>
                  <a:schemeClr val="tx2"/>
                </a:solidFill>
              </a:rPr>
              <a:t>SZTE Ortopédiai Klinika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2C3D4EA3-FAED-7347-AFC8-1A68248479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9" t="7581" r="38694" b="16223"/>
          <a:stretch/>
        </p:blipFill>
        <p:spPr>
          <a:xfrm>
            <a:off x="1046461" y="75858"/>
            <a:ext cx="2079124" cy="3069650"/>
          </a:xfrm>
          <a:prstGeom prst="rect">
            <a:avLst/>
          </a:prstGeom>
        </p:spPr>
      </p:pic>
      <p:pic>
        <p:nvPicPr>
          <p:cNvPr id="12" name="Kép 11" descr="A képen röntgenfilm, Orvosi képalkotás, radiológia, Orvosi radiográfia látható&#10;&#10;Automatikusan generált leírás">
            <a:extLst>
              <a:ext uri="{FF2B5EF4-FFF2-40B4-BE49-F238E27FC236}">
                <a16:creationId xmlns:a16="http://schemas.microsoft.com/office/drawing/2014/main" id="{B6D43B32-838F-3146-8498-16760128BC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21203" r="29000" b="5294"/>
          <a:stretch/>
        </p:blipFill>
        <p:spPr>
          <a:xfrm>
            <a:off x="4423530" y="75858"/>
            <a:ext cx="1894458" cy="312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9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Feltárások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5312" y="1413669"/>
            <a:ext cx="5232273" cy="457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err="1"/>
              <a:t>midvastus</a:t>
            </a:r>
            <a:endParaRPr lang="en-US" b="1" dirty="0"/>
          </a:p>
          <a:p>
            <a:pPr marL="914400" lvl="1"/>
            <a:r>
              <a:rPr lang="en-US" dirty="0" err="1"/>
              <a:t>ritkább</a:t>
            </a:r>
            <a:r>
              <a:rPr lang="en-US" dirty="0"/>
              <a:t>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kell</a:t>
            </a:r>
            <a:r>
              <a:rPr lang="en-US" dirty="0"/>
              <a:t> lateralis release</a:t>
            </a:r>
          </a:p>
          <a:p>
            <a:pPr marL="914400" lvl="1"/>
            <a:r>
              <a:rPr lang="en-US" dirty="0" err="1"/>
              <a:t>tökéletes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enyhe</a:t>
            </a:r>
            <a:r>
              <a:rPr lang="en-US" dirty="0"/>
              <a:t> </a:t>
            </a:r>
            <a:r>
              <a:rPr lang="en-US" dirty="0" err="1"/>
              <a:t>korrigáljató</a:t>
            </a:r>
            <a:r>
              <a:rPr lang="en-US" dirty="0"/>
              <a:t> </a:t>
            </a:r>
            <a:r>
              <a:rPr lang="en-US" dirty="0" err="1"/>
              <a:t>valgusra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varusra</a:t>
            </a:r>
            <a:r>
              <a:rPr lang="en-US" dirty="0"/>
              <a:t> ha a patella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túl</a:t>
            </a:r>
            <a:r>
              <a:rPr lang="en-US" dirty="0"/>
              <a:t> </a:t>
            </a:r>
            <a:r>
              <a:rPr lang="en-US" dirty="0" err="1"/>
              <a:t>alacsony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relatív</a:t>
            </a:r>
            <a:r>
              <a:rPr lang="en-US" dirty="0"/>
              <a:t> </a:t>
            </a:r>
            <a:r>
              <a:rPr lang="en-US" dirty="0" err="1"/>
              <a:t>jó</a:t>
            </a:r>
            <a:r>
              <a:rPr lang="en-US" dirty="0"/>
              <a:t>  a </a:t>
            </a:r>
            <a:r>
              <a:rPr lang="en-US" dirty="0" err="1"/>
              <a:t>mozgástejedelem</a:t>
            </a:r>
            <a:endParaRPr lang="en-US" dirty="0"/>
          </a:p>
          <a:p>
            <a:pPr marL="914400" lvl="1"/>
            <a:r>
              <a:rPr lang="en-US" dirty="0" err="1"/>
              <a:t>nincs</a:t>
            </a:r>
            <a:r>
              <a:rPr lang="en-US" dirty="0"/>
              <a:t> </a:t>
            </a:r>
            <a:r>
              <a:rPr lang="en-US" dirty="0" err="1"/>
              <a:t>jelentős</a:t>
            </a:r>
            <a:r>
              <a:rPr lang="en-US" dirty="0"/>
              <a:t> </a:t>
            </a:r>
            <a:r>
              <a:rPr lang="en-US" dirty="0" err="1"/>
              <a:t>hátránya</a:t>
            </a:r>
            <a:endParaRPr lang="en-US" dirty="0"/>
          </a:p>
          <a:p>
            <a:pPr marL="914400" lvl="1"/>
            <a:endParaRPr lang="en-US" dirty="0"/>
          </a:p>
          <a:p>
            <a:pPr marL="914400" lvl="1"/>
            <a:endParaRPr lang="en-US" b="1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3607C78-0C77-6B4C-965D-2F4161164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35" r="17129"/>
          <a:stretch/>
        </p:blipFill>
        <p:spPr>
          <a:xfrm>
            <a:off x="6096000" y="517525"/>
            <a:ext cx="5083178" cy="573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0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Feltárások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5312" y="1413669"/>
            <a:ext cx="5113081" cy="457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err="1"/>
              <a:t>subvastus</a:t>
            </a:r>
            <a:endParaRPr lang="en-US" b="1" dirty="0"/>
          </a:p>
          <a:p>
            <a:pPr marL="914400" lvl="1"/>
            <a:r>
              <a:rPr lang="en-US" dirty="0" err="1"/>
              <a:t>betegszelekció</a:t>
            </a:r>
            <a:endParaRPr lang="en-US" dirty="0"/>
          </a:p>
          <a:p>
            <a:pPr marL="914400" lvl="1"/>
            <a:r>
              <a:rPr lang="en-US" dirty="0" err="1"/>
              <a:t>minimál</a:t>
            </a:r>
            <a:r>
              <a:rPr lang="en-US" dirty="0"/>
              <a:t> </a:t>
            </a:r>
            <a:r>
              <a:rPr lang="en-US" dirty="0" err="1"/>
              <a:t>invazív</a:t>
            </a:r>
            <a:r>
              <a:rPr lang="en-US" dirty="0"/>
              <a:t> </a:t>
            </a:r>
            <a:r>
              <a:rPr lang="en-US" dirty="0" err="1"/>
              <a:t>instrumentárium</a:t>
            </a:r>
            <a:endParaRPr lang="en-US" dirty="0"/>
          </a:p>
          <a:p>
            <a:pPr marL="914400" lvl="1"/>
            <a:r>
              <a:rPr lang="en-US" dirty="0" err="1"/>
              <a:t>jobb</a:t>
            </a:r>
            <a:r>
              <a:rPr lang="en-US" dirty="0"/>
              <a:t> SF12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Womac</a:t>
            </a:r>
            <a:r>
              <a:rPr lang="en-US" dirty="0"/>
              <a:t> </a:t>
            </a:r>
            <a:r>
              <a:rPr lang="en-US" dirty="0" err="1"/>
              <a:t>értékek</a:t>
            </a:r>
            <a:r>
              <a:rPr lang="en-US" dirty="0"/>
              <a:t>, de </a:t>
            </a:r>
            <a:r>
              <a:rPr lang="en-US" dirty="0" err="1"/>
              <a:t>kevesebb</a:t>
            </a:r>
            <a:r>
              <a:rPr lang="en-US" dirty="0"/>
              <a:t> </a:t>
            </a:r>
            <a:r>
              <a:rPr lang="en-US" dirty="0" err="1"/>
              <a:t>flexio</a:t>
            </a:r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80D99CC-B2A6-434B-B6C2-1A34977DA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393" y="270668"/>
            <a:ext cx="6343545" cy="544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6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48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5390" y="122663"/>
            <a:ext cx="3920631" cy="591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2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Valgus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5752" y="1527048"/>
            <a:ext cx="3790470" cy="4572000"/>
          </a:xfrm>
        </p:spPr>
        <p:txBody>
          <a:bodyPr/>
          <a:lstStyle/>
          <a:p>
            <a:r>
              <a:rPr lang="en-US" dirty="0"/>
              <a:t>TEP-ek 10 %-a </a:t>
            </a:r>
          </a:p>
          <a:p>
            <a:r>
              <a:rPr lang="en-US" dirty="0" err="1"/>
              <a:t>okok</a:t>
            </a:r>
            <a:endParaRPr lang="en-US" dirty="0"/>
          </a:p>
          <a:p>
            <a:pPr lvl="1"/>
            <a:r>
              <a:rPr lang="en-US" dirty="0" err="1"/>
              <a:t>magasabb</a:t>
            </a:r>
            <a:r>
              <a:rPr lang="en-US" dirty="0"/>
              <a:t> </a:t>
            </a:r>
            <a:r>
              <a:rPr lang="en-US" dirty="0" err="1"/>
              <a:t>arányban</a:t>
            </a:r>
            <a:endParaRPr lang="en-US" dirty="0"/>
          </a:p>
          <a:p>
            <a:pPr lvl="2"/>
            <a:r>
              <a:rPr lang="en-US" dirty="0"/>
              <a:t>RA</a:t>
            </a:r>
          </a:p>
          <a:p>
            <a:pPr lvl="2"/>
            <a:r>
              <a:rPr lang="en-US" dirty="0" err="1"/>
              <a:t>poszttraumás</a:t>
            </a:r>
            <a:endParaRPr lang="en-US" dirty="0"/>
          </a:p>
          <a:p>
            <a:r>
              <a:rPr lang="en-US" dirty="0" err="1"/>
              <a:t>rosszabb</a:t>
            </a:r>
            <a:r>
              <a:rPr lang="en-US" dirty="0"/>
              <a:t> </a:t>
            </a:r>
            <a:r>
              <a:rPr lang="en-US" dirty="0" err="1"/>
              <a:t>eredmények</a:t>
            </a:r>
            <a:endParaRPr lang="en-US" dirty="0"/>
          </a:p>
          <a:p>
            <a:endParaRPr lang="en-US" dirty="0"/>
          </a:p>
          <a:p>
            <a:pPr marL="27432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valgusvb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6" t="6790" r="18921"/>
          <a:stretch/>
        </p:blipFill>
        <p:spPr>
          <a:xfrm>
            <a:off x="6843888" y="1185333"/>
            <a:ext cx="3255586" cy="51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78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Valgus</a:t>
            </a:r>
            <a:r>
              <a:rPr lang="hu-HU" dirty="0"/>
              <a:t> súlyossága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3431" y="1690688"/>
            <a:ext cx="5616222" cy="4572000"/>
          </a:xfrm>
        </p:spPr>
        <p:txBody>
          <a:bodyPr/>
          <a:lstStyle/>
          <a:p>
            <a:r>
              <a:rPr lang="hu-HU" dirty="0"/>
              <a:t>I. – 80 % - </a:t>
            </a:r>
            <a:r>
              <a:rPr lang="hu-HU" dirty="0" err="1"/>
              <a:t>korrigigálható</a:t>
            </a:r>
            <a:r>
              <a:rPr lang="hu-HU" dirty="0"/>
              <a:t>, MCL intakt</a:t>
            </a:r>
            <a:endParaRPr lang="en-US" dirty="0"/>
          </a:p>
          <a:p>
            <a:r>
              <a:rPr lang="hu-HU" dirty="0"/>
              <a:t>II. – 15% - 10-20 fok, MCL gyanús</a:t>
            </a:r>
          </a:p>
          <a:p>
            <a:r>
              <a:rPr lang="hu-HU" dirty="0"/>
              <a:t>III. – 5 % - ≥20 fok, MCL nem kompetens</a:t>
            </a:r>
            <a:endParaRPr lang="en-US" dirty="0"/>
          </a:p>
          <a:p>
            <a:endParaRPr lang="en-US" dirty="0"/>
          </a:p>
          <a:p>
            <a:pPr marL="27432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E13DD32-FEF3-F996-EB1B-E6907A458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3" t="18462" r="29687" b="28462"/>
          <a:stretch/>
        </p:blipFill>
        <p:spPr>
          <a:xfrm>
            <a:off x="6219347" y="49941"/>
            <a:ext cx="5972653" cy="436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08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9F1194-F026-4506-95B1-110B9D859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753" y="228600"/>
            <a:ext cx="3550581" cy="758952"/>
          </a:xfrm>
        </p:spPr>
        <p:txBody>
          <a:bodyPr/>
          <a:lstStyle/>
          <a:p>
            <a:r>
              <a:rPr lang="hu-HU" dirty="0"/>
              <a:t>Femur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C334C9-175D-4DEE-A49E-33881AE7527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825753" y="1527048"/>
            <a:ext cx="2859137" cy="4572000"/>
          </a:xfrm>
        </p:spPr>
        <p:txBody>
          <a:bodyPr/>
          <a:lstStyle/>
          <a:p>
            <a:r>
              <a:rPr lang="hu-HU" dirty="0"/>
              <a:t>hypopláziás laterális condylus</a:t>
            </a:r>
          </a:p>
        </p:txBody>
      </p:sp>
      <p:pic>
        <p:nvPicPr>
          <p:cNvPr id="4" name="Picture 3" descr="valgusvb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7202" r="24197"/>
          <a:stretch/>
        </p:blipFill>
        <p:spPr>
          <a:xfrm>
            <a:off x="5376334" y="228601"/>
            <a:ext cx="3499555" cy="636411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6928557" y="228601"/>
            <a:ext cx="395111" cy="3595511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76334" y="3795889"/>
            <a:ext cx="3189111" cy="197556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52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15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42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16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778" y="0"/>
            <a:ext cx="4854222" cy="647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91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9F1194-F026-4506-95B1-110B9D859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Femur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C334C9-175D-4DEE-A49E-33881AE7527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825753" y="1527048"/>
            <a:ext cx="2859137" cy="4572000"/>
          </a:xfrm>
        </p:spPr>
        <p:txBody>
          <a:bodyPr/>
          <a:lstStyle/>
          <a:p>
            <a:r>
              <a:rPr lang="hu-HU" dirty="0"/>
              <a:t>rotatio</a:t>
            </a:r>
          </a:p>
          <a:p>
            <a:r>
              <a:rPr lang="hu-HU" dirty="0"/>
              <a:t>medialis atrophia</a:t>
            </a:r>
          </a:p>
        </p:txBody>
      </p:sp>
      <p:pic>
        <p:nvPicPr>
          <p:cNvPr id="5" name="Picture 4" descr="IMG_2156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t="9876" r="11350" b="29424"/>
          <a:stretch/>
        </p:blipFill>
        <p:spPr>
          <a:xfrm>
            <a:off x="4416777" y="1411111"/>
            <a:ext cx="5376334" cy="532221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912556" y="2032000"/>
            <a:ext cx="945444" cy="1651000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288389" y="2032001"/>
            <a:ext cx="754944" cy="1255889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5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752" y="228600"/>
            <a:ext cx="4213966" cy="758952"/>
          </a:xfrm>
        </p:spPr>
        <p:txBody>
          <a:bodyPr/>
          <a:lstStyle/>
          <a:p>
            <a:r>
              <a:rPr lang="en-US" dirty="0"/>
              <a:t>Tibia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5752" y="1527048"/>
            <a:ext cx="3480026" cy="4572000"/>
          </a:xfrm>
        </p:spPr>
        <p:txBody>
          <a:bodyPr/>
          <a:lstStyle/>
          <a:p>
            <a:r>
              <a:rPr lang="en-US" dirty="0" err="1"/>
              <a:t>posterolateralis</a:t>
            </a:r>
            <a:r>
              <a:rPr lang="en-US" dirty="0"/>
              <a:t> </a:t>
            </a:r>
            <a:r>
              <a:rPr lang="en-US" dirty="0" err="1"/>
              <a:t>defektus</a:t>
            </a:r>
            <a:endParaRPr lang="en-US" dirty="0"/>
          </a:p>
          <a:p>
            <a:pPr lvl="1"/>
            <a:r>
              <a:rPr lang="en-US" dirty="0"/>
              <a:t>cement</a:t>
            </a:r>
          </a:p>
          <a:p>
            <a:pPr lvl="1"/>
            <a:r>
              <a:rPr lang="en-US" dirty="0" err="1"/>
              <a:t>csavar</a:t>
            </a:r>
            <a:endParaRPr lang="en-US" dirty="0"/>
          </a:p>
          <a:p>
            <a:pPr lvl="1"/>
            <a:r>
              <a:rPr lang="en-US" dirty="0" err="1"/>
              <a:t>csont</a:t>
            </a:r>
            <a:endParaRPr lang="en-US" dirty="0"/>
          </a:p>
          <a:p>
            <a:pPr lvl="1"/>
            <a:r>
              <a:rPr lang="en-US" dirty="0" err="1"/>
              <a:t>augmentátum</a:t>
            </a:r>
            <a:endParaRPr lang="en-US" dirty="0"/>
          </a:p>
        </p:txBody>
      </p:sp>
      <p:pic>
        <p:nvPicPr>
          <p:cNvPr id="4" name="Picture 3" descr="preop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0" t="5349" r="30951" b="5556"/>
          <a:stretch/>
        </p:blipFill>
        <p:spPr>
          <a:xfrm>
            <a:off x="6039718" y="496712"/>
            <a:ext cx="3457060" cy="587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5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>
            <a:extLst>
              <a:ext uri="{FF2B5EF4-FFF2-40B4-BE49-F238E27FC236}">
                <a16:creationId xmlns:a16="http://schemas.microsoft.com/office/drawing/2014/main" id="{58A6E3D7-F5F8-1148-8435-3DFEE30F0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441" y="160458"/>
            <a:ext cx="9919118" cy="6537084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EB3B4ABC-AE9E-C14D-825A-CB60AF50AD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0" r="69438" b="50000"/>
          <a:stretch/>
        </p:blipFill>
        <p:spPr>
          <a:xfrm>
            <a:off x="3137406" y="376588"/>
            <a:ext cx="5457954" cy="560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5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9F1194-F026-4506-95B1-110B9D859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Patella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C334C9-175D-4DEE-A49E-33881AE7527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825752" y="1527048"/>
            <a:ext cx="3451804" cy="4572000"/>
          </a:xfrm>
        </p:spPr>
        <p:txBody>
          <a:bodyPr/>
          <a:lstStyle/>
          <a:p>
            <a:r>
              <a:rPr lang="hu-HU" dirty="0"/>
              <a:t>patella alta</a:t>
            </a:r>
          </a:p>
          <a:p>
            <a:r>
              <a:rPr lang="hu-HU" dirty="0"/>
              <a:t>vékony patella</a:t>
            </a:r>
          </a:p>
          <a:p>
            <a:r>
              <a:rPr lang="hu-HU" dirty="0"/>
              <a:t>patella</a:t>
            </a:r>
          </a:p>
          <a:p>
            <a:pPr lvl="1"/>
            <a:r>
              <a:rPr lang="hu-HU" dirty="0"/>
              <a:t>lateralizáció</a:t>
            </a:r>
          </a:p>
          <a:p>
            <a:pPr lvl="1"/>
            <a:r>
              <a:rPr lang="hu-HU" dirty="0"/>
              <a:t>subluxatio</a:t>
            </a:r>
          </a:p>
          <a:p>
            <a:pPr lvl="1"/>
            <a:r>
              <a:rPr lang="hu-HU" dirty="0"/>
              <a:t>luxatio</a:t>
            </a:r>
          </a:p>
          <a:p>
            <a:r>
              <a:rPr lang="hu-HU" dirty="0"/>
              <a:t>feltárás</a:t>
            </a:r>
          </a:p>
          <a:p>
            <a:r>
              <a:rPr lang="hu-HU" dirty="0"/>
              <a:t>pótlás</a:t>
            </a:r>
          </a:p>
          <a:p>
            <a:r>
              <a:rPr lang="hu-HU" dirty="0"/>
              <a:t>release?</a:t>
            </a:r>
          </a:p>
        </p:txBody>
      </p:sp>
      <p:pic>
        <p:nvPicPr>
          <p:cNvPr id="4" name="Picture 3" descr="pfdivet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0" t="12140" r="14629" b="25308"/>
          <a:stretch/>
        </p:blipFill>
        <p:spPr>
          <a:xfrm rot="5400000">
            <a:off x="5091213" y="2189130"/>
            <a:ext cx="5289415" cy="36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56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DAB868-3168-43B8-9CFB-6A9C8167E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Szalagok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E91D464-0C40-44B3-ABFA-55C861076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25753" y="1371600"/>
            <a:ext cx="3231561" cy="4681728"/>
          </a:xfrm>
        </p:spPr>
        <p:txBody>
          <a:bodyPr/>
          <a:lstStyle/>
          <a:p>
            <a:r>
              <a:rPr lang="hu-HU" dirty="0"/>
              <a:t>oldalszalagok</a:t>
            </a:r>
          </a:p>
          <a:p>
            <a:pPr lvl="1"/>
            <a:r>
              <a:rPr lang="hu-HU" dirty="0"/>
              <a:t>mediális collaterális</a:t>
            </a:r>
          </a:p>
          <a:p>
            <a:pPr lvl="2"/>
            <a:r>
              <a:rPr lang="hu-HU" dirty="0"/>
              <a:t>stabil v. instabil valgus</a:t>
            </a:r>
          </a:p>
          <a:p>
            <a:r>
              <a:rPr lang="hu-HU" dirty="0"/>
              <a:t>keresztszalagok</a:t>
            </a:r>
          </a:p>
          <a:p>
            <a:r>
              <a:rPr lang="hu-HU" dirty="0"/>
              <a:t>hyperextenzió</a:t>
            </a:r>
          </a:p>
          <a:p>
            <a:pPr lvl="1"/>
            <a:r>
              <a:rPr lang="hu-HU" dirty="0"/>
              <a:t>distalis femur rezekció</a:t>
            </a:r>
          </a:p>
          <a:p>
            <a:r>
              <a:rPr lang="hu-HU" dirty="0" err="1"/>
              <a:t>extenzor</a:t>
            </a:r>
            <a:r>
              <a:rPr lang="hu-HU" dirty="0"/>
              <a:t> apparátus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01FC691-A3FE-4D25-A742-6E3E7ACC88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2959" y="2061865"/>
            <a:ext cx="4674832" cy="350612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722A220-7378-4883-B848-A76E9FDE19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6976" y="1831785"/>
            <a:ext cx="5015144" cy="376135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4AC0536D-F694-4240-B206-BB685BC248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1747" y="1824665"/>
            <a:ext cx="4958179" cy="371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1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Társízületek</a:t>
            </a:r>
            <a:endParaRPr lang="en-US" dirty="0"/>
          </a:p>
        </p:txBody>
      </p:sp>
      <p:pic>
        <p:nvPicPr>
          <p:cNvPr id="3" name="IMG_616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4530" y="365125"/>
            <a:ext cx="4862941" cy="589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6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753" y="228600"/>
            <a:ext cx="3014359" cy="758952"/>
          </a:xfrm>
        </p:spPr>
        <p:txBody>
          <a:bodyPr/>
          <a:lstStyle/>
          <a:p>
            <a:r>
              <a:rPr lang="en-US" dirty="0" err="1"/>
              <a:t>Feltárás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5753" y="1527048"/>
            <a:ext cx="3014359" cy="4572000"/>
          </a:xfrm>
        </p:spPr>
        <p:txBody>
          <a:bodyPr/>
          <a:lstStyle/>
          <a:p>
            <a:r>
              <a:rPr lang="en-US" dirty="0" err="1"/>
              <a:t>medialis</a:t>
            </a:r>
            <a:r>
              <a:rPr lang="en-US" dirty="0"/>
              <a:t> </a:t>
            </a:r>
            <a:r>
              <a:rPr lang="en-US" dirty="0" err="1"/>
              <a:t>parapatellaris</a:t>
            </a:r>
            <a:endParaRPr lang="en-US" dirty="0"/>
          </a:p>
          <a:p>
            <a:r>
              <a:rPr lang="en-US" dirty="0" err="1"/>
              <a:t>midvastus</a:t>
            </a:r>
            <a:endParaRPr lang="en-US" dirty="0"/>
          </a:p>
          <a:p>
            <a:r>
              <a:rPr lang="en-US" dirty="0" err="1"/>
              <a:t>lateralis</a:t>
            </a:r>
            <a:r>
              <a:rPr lang="en-US" dirty="0"/>
              <a:t> </a:t>
            </a:r>
          </a:p>
        </p:txBody>
      </p:sp>
      <p:pic>
        <p:nvPicPr>
          <p:cNvPr id="4" name="Picture 3" descr="IMG_2798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5" t="14273" r="23611" b="10885"/>
          <a:stretch/>
        </p:blipFill>
        <p:spPr>
          <a:xfrm>
            <a:off x="4628445" y="437219"/>
            <a:ext cx="5656437" cy="57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0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753" y="228600"/>
            <a:ext cx="6237337" cy="758952"/>
          </a:xfrm>
        </p:spPr>
        <p:txBody>
          <a:bodyPr/>
          <a:lstStyle/>
          <a:p>
            <a:r>
              <a:rPr lang="en-US" dirty="0" err="1"/>
              <a:t>Medialis</a:t>
            </a:r>
            <a:r>
              <a:rPr lang="en-US" dirty="0"/>
              <a:t> </a:t>
            </a:r>
            <a:r>
              <a:rPr lang="en-US" dirty="0" err="1"/>
              <a:t>parapatellaris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5752" y="1371600"/>
            <a:ext cx="2492248" cy="4681728"/>
          </a:xfrm>
        </p:spPr>
        <p:txBody>
          <a:bodyPr/>
          <a:lstStyle/>
          <a:p>
            <a:r>
              <a:rPr lang="en-US" dirty="0" err="1"/>
              <a:t>előnyök</a:t>
            </a:r>
            <a:endParaRPr lang="en-US" dirty="0"/>
          </a:p>
          <a:p>
            <a:pPr lvl="1"/>
            <a:r>
              <a:rPr lang="en-US" dirty="0" err="1"/>
              <a:t>ismerjük</a:t>
            </a:r>
            <a:endParaRPr lang="en-US" dirty="0"/>
          </a:p>
          <a:p>
            <a:pPr lvl="1"/>
            <a:r>
              <a:rPr lang="en-US" dirty="0"/>
              <a:t>patella </a:t>
            </a:r>
            <a:r>
              <a:rPr lang="en-US" dirty="0" err="1"/>
              <a:t>kifordítás</a:t>
            </a:r>
            <a:endParaRPr lang="en-US" dirty="0"/>
          </a:p>
          <a:p>
            <a:pPr lvl="1"/>
            <a:r>
              <a:rPr lang="en-US" dirty="0"/>
              <a:t>tibia </a:t>
            </a:r>
            <a:r>
              <a:rPr lang="en-US" dirty="0" err="1"/>
              <a:t>célzó</a:t>
            </a:r>
            <a:r>
              <a:rPr lang="en-US" dirty="0"/>
              <a:t> </a:t>
            </a:r>
            <a:r>
              <a:rPr lang="en-US" dirty="0" err="1"/>
              <a:t>felhelyezés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24489" y="1371600"/>
            <a:ext cx="4038600" cy="4681728"/>
          </a:xfrm>
        </p:spPr>
        <p:txBody>
          <a:bodyPr/>
          <a:lstStyle/>
          <a:p>
            <a:r>
              <a:rPr lang="en-US" dirty="0" err="1"/>
              <a:t>hátrányok</a:t>
            </a:r>
            <a:endParaRPr lang="en-US" dirty="0"/>
          </a:p>
          <a:p>
            <a:pPr lvl="1"/>
            <a:r>
              <a:rPr lang="en-US" dirty="0" err="1"/>
              <a:t>szalagegyensúly</a:t>
            </a:r>
            <a:endParaRPr lang="en-US" dirty="0"/>
          </a:p>
          <a:p>
            <a:pPr lvl="2"/>
            <a:r>
              <a:rPr lang="en-US" dirty="0" err="1"/>
              <a:t>belső</a:t>
            </a:r>
            <a:r>
              <a:rPr lang="en-US" dirty="0"/>
              <a:t> </a:t>
            </a:r>
            <a:r>
              <a:rPr lang="en-US" dirty="0" err="1"/>
              <a:t>oldalszalag</a:t>
            </a:r>
            <a:r>
              <a:rPr lang="en-US" dirty="0"/>
              <a:t> release</a:t>
            </a:r>
          </a:p>
          <a:p>
            <a:pPr lvl="2"/>
            <a:r>
              <a:rPr lang="en-US" dirty="0" err="1"/>
              <a:t>lateralis</a:t>
            </a:r>
            <a:r>
              <a:rPr lang="en-US" dirty="0"/>
              <a:t> </a:t>
            </a:r>
            <a:r>
              <a:rPr lang="en-US" dirty="0" err="1"/>
              <a:t>szalagfelszabadítás</a:t>
            </a:r>
            <a:r>
              <a:rPr lang="en-US" dirty="0"/>
              <a:t> </a:t>
            </a:r>
            <a:r>
              <a:rPr lang="en-US" dirty="0" err="1"/>
              <a:t>nehezebb</a:t>
            </a:r>
            <a:endParaRPr lang="en-US" dirty="0"/>
          </a:p>
          <a:p>
            <a:pPr lvl="2"/>
            <a:r>
              <a:rPr lang="en-US" dirty="0" err="1"/>
              <a:t>több</a:t>
            </a:r>
            <a:r>
              <a:rPr lang="en-US" dirty="0"/>
              <a:t> constraint</a:t>
            </a:r>
          </a:p>
          <a:p>
            <a:pPr lvl="1"/>
            <a:r>
              <a:rPr lang="en-US" dirty="0"/>
              <a:t>tibia</a:t>
            </a:r>
          </a:p>
          <a:p>
            <a:pPr lvl="2"/>
            <a:r>
              <a:rPr lang="en-US" dirty="0" err="1"/>
              <a:t>kirotált</a:t>
            </a:r>
            <a:r>
              <a:rPr lang="en-US" dirty="0"/>
              <a:t> – PL </a:t>
            </a:r>
            <a:r>
              <a:rPr lang="en-US" dirty="0" err="1"/>
              <a:t>sarok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patella</a:t>
            </a:r>
          </a:p>
          <a:p>
            <a:pPr lvl="2"/>
            <a:r>
              <a:rPr lang="en-US" dirty="0" err="1"/>
              <a:t>gyakori</a:t>
            </a:r>
            <a:r>
              <a:rPr lang="en-US" dirty="0"/>
              <a:t> release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7" descr="val"/>
          <p:cNvPicPr>
            <a:picLocks noChangeAspect="1" noChangeArrowheads="1"/>
          </p:cNvPicPr>
          <p:nvPr/>
        </p:nvPicPr>
        <p:blipFill>
          <a:blip r:embed="rId2" cstate="email">
            <a:lum bright="-3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182" y="228601"/>
            <a:ext cx="2631596" cy="64388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 Arrow 5"/>
          <p:cNvSpPr/>
          <p:nvPr/>
        </p:nvSpPr>
        <p:spPr>
          <a:xfrm>
            <a:off x="8960556" y="3485444"/>
            <a:ext cx="1425222" cy="409222"/>
          </a:xfrm>
          <a:prstGeom prst="leftArrow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10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753" y="228600"/>
            <a:ext cx="3321625" cy="758952"/>
          </a:xfrm>
        </p:spPr>
        <p:txBody>
          <a:bodyPr/>
          <a:lstStyle/>
          <a:p>
            <a:r>
              <a:rPr lang="en-US" dirty="0" err="1"/>
              <a:t>Midvastus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5752" y="1527048"/>
            <a:ext cx="3649360" cy="4572000"/>
          </a:xfrm>
        </p:spPr>
        <p:txBody>
          <a:bodyPr/>
          <a:lstStyle/>
          <a:p>
            <a:r>
              <a:rPr lang="en-US" dirty="0" err="1"/>
              <a:t>ritkább</a:t>
            </a:r>
            <a:r>
              <a:rPr lang="en-US" dirty="0"/>
              <a:t> a </a:t>
            </a:r>
            <a:r>
              <a:rPr lang="en-US" dirty="0" err="1"/>
              <a:t>lateralis</a:t>
            </a:r>
            <a:r>
              <a:rPr lang="en-US" dirty="0"/>
              <a:t> release</a:t>
            </a:r>
          </a:p>
          <a:p>
            <a:r>
              <a:rPr lang="en-US" dirty="0"/>
              <a:t>patella </a:t>
            </a:r>
            <a:r>
              <a:rPr lang="en-US" dirty="0" err="1"/>
              <a:t>alta</a:t>
            </a:r>
            <a:r>
              <a:rPr lang="en-US" dirty="0"/>
              <a:t> </a:t>
            </a:r>
            <a:r>
              <a:rPr lang="en-US" dirty="0" err="1"/>
              <a:t>miatt</a:t>
            </a:r>
            <a:r>
              <a:rPr lang="en-US" dirty="0"/>
              <a:t> </a:t>
            </a:r>
            <a:r>
              <a:rPr lang="en-US" dirty="0" err="1"/>
              <a:t>könnyű</a:t>
            </a:r>
            <a:endParaRPr lang="en-US" dirty="0"/>
          </a:p>
          <a:p>
            <a:r>
              <a:rPr lang="en-US" dirty="0" err="1"/>
              <a:t>medialis</a:t>
            </a:r>
            <a:r>
              <a:rPr lang="en-US" dirty="0"/>
              <a:t> </a:t>
            </a:r>
            <a:r>
              <a:rPr lang="en-US" dirty="0" err="1"/>
              <a:t>parapatellarishoz</a:t>
            </a:r>
            <a:r>
              <a:rPr lang="en-US" dirty="0"/>
              <a:t> </a:t>
            </a:r>
            <a:r>
              <a:rPr lang="en-US" dirty="0" err="1"/>
              <a:t>képest</a:t>
            </a:r>
            <a:r>
              <a:rPr lang="en-US" dirty="0"/>
              <a:t> </a:t>
            </a:r>
            <a:r>
              <a:rPr lang="en-US" dirty="0" err="1"/>
              <a:t>nincs</a:t>
            </a:r>
            <a:r>
              <a:rPr lang="en-US" dirty="0"/>
              <a:t> </a:t>
            </a:r>
            <a:r>
              <a:rPr lang="en-US" dirty="0" err="1"/>
              <a:t>hátránya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435" r="17129"/>
          <a:stretch/>
        </p:blipFill>
        <p:spPr>
          <a:xfrm>
            <a:off x="5147377" y="360550"/>
            <a:ext cx="5083178" cy="573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65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Lateralis</a:t>
            </a:r>
            <a:r>
              <a:rPr lang="en-US" dirty="0"/>
              <a:t> </a:t>
            </a:r>
            <a:r>
              <a:rPr lang="en-US" dirty="0" err="1"/>
              <a:t>parapatellaris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5752" y="1244826"/>
            <a:ext cx="4377228" cy="2466396"/>
          </a:xfrm>
        </p:spPr>
        <p:txBody>
          <a:bodyPr/>
          <a:lstStyle/>
          <a:p>
            <a:r>
              <a:rPr lang="en-US" dirty="0" err="1"/>
              <a:t>Keblish</a:t>
            </a:r>
            <a:r>
              <a:rPr lang="en-US" dirty="0"/>
              <a:t> 1991</a:t>
            </a:r>
          </a:p>
          <a:p>
            <a:pPr lvl="1"/>
            <a:r>
              <a:rPr lang="en-US" dirty="0" err="1"/>
              <a:t>medialis</a:t>
            </a:r>
            <a:r>
              <a:rPr lang="en-US" dirty="0"/>
              <a:t> </a:t>
            </a:r>
            <a:r>
              <a:rPr lang="en-US" dirty="0" err="1"/>
              <a:t>bőrmetszés</a:t>
            </a:r>
            <a:endParaRPr lang="en-US" dirty="0"/>
          </a:p>
          <a:p>
            <a:pPr lvl="1"/>
            <a:r>
              <a:rPr lang="en-US" dirty="0"/>
              <a:t>Hoffa </a:t>
            </a:r>
            <a:r>
              <a:rPr lang="en-US" dirty="0" err="1"/>
              <a:t>megőrzése</a:t>
            </a:r>
            <a:endParaRPr lang="en-US" dirty="0"/>
          </a:p>
          <a:p>
            <a:pPr lvl="1"/>
            <a:r>
              <a:rPr lang="en-US" dirty="0" err="1"/>
              <a:t>szekvenciális</a:t>
            </a:r>
            <a:r>
              <a:rPr lang="en-US" dirty="0"/>
              <a:t> release</a:t>
            </a:r>
          </a:p>
        </p:txBody>
      </p:sp>
      <p:pic>
        <p:nvPicPr>
          <p:cNvPr id="5" name="Picture 4" descr="0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703" y="1763889"/>
            <a:ext cx="4970776" cy="38382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581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Lateralis</a:t>
            </a:r>
            <a:r>
              <a:rPr lang="en-US" dirty="0"/>
              <a:t> </a:t>
            </a:r>
            <a:r>
              <a:rPr lang="en-US" dirty="0" err="1"/>
              <a:t>parapatellaris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5753" y="1527048"/>
            <a:ext cx="4735915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1. </a:t>
            </a:r>
            <a:r>
              <a:rPr lang="en-US" dirty="0" err="1"/>
              <a:t>stádium</a:t>
            </a:r>
            <a:endParaRPr lang="en-US" dirty="0"/>
          </a:p>
          <a:p>
            <a:pPr lvl="1"/>
            <a:r>
              <a:rPr lang="en-US" dirty="0" err="1"/>
              <a:t>tractus</a:t>
            </a:r>
            <a:r>
              <a:rPr lang="en-US" dirty="0"/>
              <a:t> </a:t>
            </a:r>
            <a:r>
              <a:rPr lang="en-US" dirty="0" err="1"/>
              <a:t>subperiostealis</a:t>
            </a:r>
            <a:r>
              <a:rPr lang="en-US" dirty="0"/>
              <a:t> </a:t>
            </a:r>
            <a:r>
              <a:rPr lang="en-US" dirty="0" err="1"/>
              <a:t>leválasztása</a:t>
            </a:r>
            <a:endParaRPr lang="en-US" dirty="0"/>
          </a:p>
          <a:p>
            <a:r>
              <a:rPr lang="en-US" dirty="0"/>
              <a:t>2. </a:t>
            </a:r>
            <a:r>
              <a:rPr lang="en-US" dirty="0" err="1"/>
              <a:t>stádium</a:t>
            </a:r>
            <a:endParaRPr lang="en-US" dirty="0"/>
          </a:p>
          <a:p>
            <a:pPr lvl="1"/>
            <a:r>
              <a:rPr lang="en-US" dirty="0"/>
              <a:t>LCL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popliteus</a:t>
            </a:r>
            <a:r>
              <a:rPr lang="en-US" dirty="0"/>
              <a:t> </a:t>
            </a:r>
            <a:r>
              <a:rPr lang="en-US" dirty="0" err="1"/>
              <a:t>ín</a:t>
            </a:r>
            <a:r>
              <a:rPr lang="en-US" dirty="0"/>
              <a:t> </a:t>
            </a:r>
            <a:r>
              <a:rPr lang="en-US" dirty="0" err="1"/>
              <a:t>leválasztása</a:t>
            </a:r>
            <a:endParaRPr lang="en-US" dirty="0"/>
          </a:p>
          <a:p>
            <a:pPr lvl="2"/>
            <a:r>
              <a:rPr lang="en-US" dirty="0"/>
              <a:t>90 </a:t>
            </a:r>
            <a:r>
              <a:rPr lang="en-US" dirty="0" err="1"/>
              <a:t>fokos</a:t>
            </a:r>
            <a:r>
              <a:rPr lang="en-US" dirty="0"/>
              <a:t> </a:t>
            </a:r>
            <a:r>
              <a:rPr lang="en-US" dirty="0" err="1"/>
              <a:t>flexióban</a:t>
            </a:r>
            <a:endParaRPr lang="en-US" dirty="0"/>
          </a:p>
          <a:p>
            <a:pPr lvl="2"/>
            <a:r>
              <a:rPr lang="en-US" dirty="0" err="1"/>
              <a:t>subperiosteálisan</a:t>
            </a:r>
            <a:endParaRPr lang="en-US" dirty="0"/>
          </a:p>
          <a:p>
            <a:pPr lvl="2"/>
            <a:r>
              <a:rPr lang="en-US" dirty="0" err="1"/>
              <a:t>distalról</a:t>
            </a:r>
            <a:r>
              <a:rPr lang="en-US" dirty="0"/>
              <a:t> </a:t>
            </a:r>
            <a:r>
              <a:rPr lang="en-US" dirty="0" err="1"/>
              <a:t>proximálra</a:t>
            </a:r>
            <a:endParaRPr lang="en-US" dirty="0"/>
          </a:p>
          <a:p>
            <a:pPr lvl="2"/>
            <a:r>
              <a:rPr lang="en-US" dirty="0" err="1"/>
              <a:t>elülről</a:t>
            </a:r>
            <a:r>
              <a:rPr lang="en-US" dirty="0"/>
              <a:t> </a:t>
            </a:r>
            <a:r>
              <a:rPr lang="en-US" dirty="0" err="1"/>
              <a:t>hátrafelé</a:t>
            </a:r>
            <a:r>
              <a:rPr lang="en-US" dirty="0"/>
              <a:t> </a:t>
            </a:r>
          </a:p>
          <a:p>
            <a:r>
              <a:rPr lang="en-US" dirty="0"/>
              <a:t>3. </a:t>
            </a:r>
            <a:r>
              <a:rPr lang="en-US" dirty="0" err="1"/>
              <a:t>stádium</a:t>
            </a:r>
            <a:endParaRPr lang="en-US" dirty="0"/>
          </a:p>
          <a:p>
            <a:pPr lvl="1"/>
            <a:r>
              <a:rPr lang="en-US" dirty="0" err="1"/>
              <a:t>periosteum</a:t>
            </a:r>
            <a:r>
              <a:rPr lang="en-US" dirty="0"/>
              <a:t> </a:t>
            </a:r>
            <a:r>
              <a:rPr lang="en-US" dirty="0" err="1"/>
              <a:t>leválasztása</a:t>
            </a:r>
            <a:r>
              <a:rPr lang="en-US" dirty="0"/>
              <a:t> fibula </a:t>
            </a:r>
            <a:r>
              <a:rPr lang="en-US" dirty="0" err="1"/>
              <a:t>fejről</a:t>
            </a:r>
            <a:endParaRPr lang="en-US" dirty="0"/>
          </a:p>
          <a:p>
            <a:pPr lvl="1"/>
            <a:r>
              <a:rPr lang="en-US" dirty="0"/>
              <a:t>fibula </a:t>
            </a:r>
            <a:r>
              <a:rPr lang="en-US" dirty="0" err="1"/>
              <a:t>fejrezekció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835" y="1315156"/>
            <a:ext cx="3199317" cy="47838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16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Lateralis</a:t>
            </a:r>
            <a:r>
              <a:rPr lang="en-US" dirty="0"/>
              <a:t> </a:t>
            </a:r>
            <a:r>
              <a:rPr lang="en-US" dirty="0" err="1"/>
              <a:t>parapatellaris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5753" y="1527048"/>
            <a:ext cx="4735915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1. </a:t>
            </a:r>
            <a:r>
              <a:rPr lang="en-US" dirty="0" err="1"/>
              <a:t>stádium</a:t>
            </a:r>
            <a:endParaRPr lang="en-US" dirty="0"/>
          </a:p>
          <a:p>
            <a:pPr lvl="1"/>
            <a:r>
              <a:rPr lang="en-US" dirty="0" err="1"/>
              <a:t>tractus</a:t>
            </a:r>
            <a:r>
              <a:rPr lang="en-US" dirty="0"/>
              <a:t> </a:t>
            </a:r>
            <a:r>
              <a:rPr lang="en-US" dirty="0" err="1"/>
              <a:t>subperiostealis</a:t>
            </a:r>
            <a:r>
              <a:rPr lang="en-US" dirty="0"/>
              <a:t> </a:t>
            </a:r>
            <a:r>
              <a:rPr lang="en-US" dirty="0" err="1"/>
              <a:t>leválasztása</a:t>
            </a:r>
            <a:endParaRPr lang="en-US" dirty="0"/>
          </a:p>
          <a:p>
            <a:r>
              <a:rPr lang="en-US" dirty="0"/>
              <a:t>2. </a:t>
            </a:r>
            <a:r>
              <a:rPr lang="en-US" dirty="0" err="1"/>
              <a:t>stádium</a:t>
            </a:r>
            <a:endParaRPr lang="en-US" dirty="0"/>
          </a:p>
          <a:p>
            <a:pPr lvl="1"/>
            <a:r>
              <a:rPr lang="en-US" dirty="0"/>
              <a:t>LCL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popliteus</a:t>
            </a:r>
            <a:r>
              <a:rPr lang="en-US" dirty="0"/>
              <a:t> </a:t>
            </a:r>
            <a:r>
              <a:rPr lang="en-US" dirty="0" err="1"/>
              <a:t>ín</a:t>
            </a:r>
            <a:r>
              <a:rPr lang="en-US" dirty="0"/>
              <a:t> </a:t>
            </a:r>
            <a:r>
              <a:rPr lang="en-US" dirty="0" err="1"/>
              <a:t>leválasztása</a:t>
            </a:r>
            <a:endParaRPr lang="en-US" dirty="0"/>
          </a:p>
          <a:p>
            <a:pPr lvl="2"/>
            <a:r>
              <a:rPr lang="en-US" dirty="0"/>
              <a:t>90 </a:t>
            </a:r>
            <a:r>
              <a:rPr lang="en-US" dirty="0" err="1"/>
              <a:t>fokos</a:t>
            </a:r>
            <a:r>
              <a:rPr lang="en-US" dirty="0"/>
              <a:t> </a:t>
            </a:r>
            <a:r>
              <a:rPr lang="en-US" dirty="0" err="1"/>
              <a:t>flexióban</a:t>
            </a:r>
            <a:endParaRPr lang="en-US" dirty="0"/>
          </a:p>
          <a:p>
            <a:pPr lvl="2"/>
            <a:r>
              <a:rPr lang="en-US" dirty="0" err="1"/>
              <a:t>subperiosteálisan</a:t>
            </a:r>
            <a:endParaRPr lang="en-US" dirty="0"/>
          </a:p>
          <a:p>
            <a:pPr lvl="2"/>
            <a:r>
              <a:rPr lang="en-US" dirty="0" err="1"/>
              <a:t>distalról</a:t>
            </a:r>
            <a:r>
              <a:rPr lang="en-US" dirty="0"/>
              <a:t> </a:t>
            </a:r>
            <a:r>
              <a:rPr lang="en-US" dirty="0" err="1"/>
              <a:t>proximálra</a:t>
            </a:r>
            <a:endParaRPr lang="en-US" dirty="0"/>
          </a:p>
          <a:p>
            <a:pPr lvl="2"/>
            <a:r>
              <a:rPr lang="en-US" dirty="0" err="1"/>
              <a:t>elülről</a:t>
            </a:r>
            <a:r>
              <a:rPr lang="en-US" dirty="0"/>
              <a:t> </a:t>
            </a:r>
            <a:r>
              <a:rPr lang="en-US" dirty="0" err="1"/>
              <a:t>hátrafelé</a:t>
            </a:r>
            <a:r>
              <a:rPr lang="en-US" dirty="0"/>
              <a:t> </a:t>
            </a:r>
          </a:p>
          <a:p>
            <a:r>
              <a:rPr lang="en-US" dirty="0"/>
              <a:t>3. </a:t>
            </a:r>
            <a:r>
              <a:rPr lang="en-US" dirty="0" err="1"/>
              <a:t>stádium</a:t>
            </a:r>
            <a:endParaRPr lang="en-US" dirty="0"/>
          </a:p>
          <a:p>
            <a:pPr lvl="1"/>
            <a:r>
              <a:rPr lang="en-US" dirty="0" err="1"/>
              <a:t>periosteum</a:t>
            </a:r>
            <a:r>
              <a:rPr lang="en-US" dirty="0"/>
              <a:t> </a:t>
            </a:r>
            <a:r>
              <a:rPr lang="en-US" dirty="0" err="1"/>
              <a:t>leválasztása</a:t>
            </a:r>
            <a:r>
              <a:rPr lang="en-US" dirty="0"/>
              <a:t> fibula </a:t>
            </a:r>
            <a:r>
              <a:rPr lang="en-US" dirty="0" err="1"/>
              <a:t>fejről</a:t>
            </a:r>
            <a:endParaRPr lang="en-US" dirty="0"/>
          </a:p>
          <a:p>
            <a:pPr lvl="1"/>
            <a:r>
              <a:rPr lang="en-US" dirty="0"/>
              <a:t>fibula </a:t>
            </a:r>
            <a:r>
              <a:rPr lang="en-US" dirty="0" err="1"/>
              <a:t>fejrezekció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0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68" y="987553"/>
            <a:ext cx="3707687" cy="557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00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Lateralis</a:t>
            </a:r>
            <a:r>
              <a:rPr lang="en-US" dirty="0"/>
              <a:t> </a:t>
            </a:r>
            <a:r>
              <a:rPr lang="en-US" dirty="0" err="1"/>
              <a:t>parapatellaris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5753" y="1527048"/>
            <a:ext cx="3734026" cy="4572000"/>
          </a:xfrm>
        </p:spPr>
        <p:txBody>
          <a:bodyPr/>
          <a:lstStyle/>
          <a:p>
            <a:r>
              <a:rPr lang="en-US" dirty="0" err="1"/>
              <a:t>enyhe</a:t>
            </a:r>
            <a:r>
              <a:rPr lang="en-US" dirty="0"/>
              <a:t> valgus &lt;10 </a:t>
            </a:r>
            <a:r>
              <a:rPr lang="en-US" dirty="0" err="1"/>
              <a:t>fok</a:t>
            </a:r>
            <a:endParaRPr lang="en-US" dirty="0"/>
          </a:p>
          <a:p>
            <a:pPr lvl="1"/>
            <a:r>
              <a:rPr lang="en-US" dirty="0"/>
              <a:t>release (1. </a:t>
            </a:r>
            <a:r>
              <a:rPr lang="en-US" dirty="0" err="1"/>
              <a:t>stádium</a:t>
            </a:r>
            <a:r>
              <a:rPr lang="en-US" dirty="0"/>
              <a:t>)</a:t>
            </a:r>
          </a:p>
          <a:p>
            <a:r>
              <a:rPr lang="en-US" dirty="0" err="1"/>
              <a:t>közepes</a:t>
            </a:r>
            <a:r>
              <a:rPr lang="en-US" dirty="0"/>
              <a:t> 10-20 </a:t>
            </a:r>
            <a:r>
              <a:rPr lang="en-US" dirty="0" err="1"/>
              <a:t>fok</a:t>
            </a:r>
            <a:endParaRPr lang="en-US" dirty="0"/>
          </a:p>
          <a:p>
            <a:pPr lvl="1"/>
            <a:r>
              <a:rPr lang="en-US" dirty="0"/>
              <a:t>1 + 2 </a:t>
            </a:r>
            <a:r>
              <a:rPr lang="en-US" dirty="0" err="1"/>
              <a:t>stádium</a:t>
            </a:r>
            <a:endParaRPr lang="en-US" dirty="0"/>
          </a:p>
          <a:p>
            <a:r>
              <a:rPr lang="en-US" dirty="0" err="1"/>
              <a:t>súlyos</a:t>
            </a:r>
            <a:r>
              <a:rPr lang="en-US" dirty="0"/>
              <a:t> &gt;20 </a:t>
            </a:r>
            <a:r>
              <a:rPr lang="en-US" dirty="0" err="1"/>
              <a:t>fok</a:t>
            </a:r>
            <a:endParaRPr lang="en-US" dirty="0"/>
          </a:p>
          <a:p>
            <a:pPr lvl="1"/>
            <a:r>
              <a:rPr lang="en-US" dirty="0"/>
              <a:t>1 + 2 + </a:t>
            </a:r>
            <a:r>
              <a:rPr lang="en-US" dirty="0" err="1"/>
              <a:t>ritkán</a:t>
            </a:r>
            <a:r>
              <a:rPr lang="en-US" dirty="0"/>
              <a:t> 3</a:t>
            </a:r>
          </a:p>
          <a:p>
            <a:pPr lvl="1"/>
            <a:endParaRPr lang="en-US" dirty="0"/>
          </a:p>
        </p:txBody>
      </p:sp>
      <p:pic>
        <p:nvPicPr>
          <p:cNvPr id="5" name="Picture 4" descr="forgan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" t="2062" r="13482" b="2675"/>
          <a:stretch/>
        </p:blipFill>
        <p:spPr>
          <a:xfrm>
            <a:off x="6522887" y="987553"/>
            <a:ext cx="3411336" cy="578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49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CAB34F-C1CE-4264-9410-517650D09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539"/>
            <a:ext cx="10515600" cy="1325563"/>
          </a:xfrm>
        </p:spPr>
        <p:txBody>
          <a:bodyPr/>
          <a:lstStyle/>
          <a:p>
            <a:r>
              <a:rPr lang="hu-HU" dirty="0"/>
              <a:t>Lágyrészköpeny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6D46985-2584-4A60-9ADC-5883EEED69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3164" y="1691427"/>
            <a:ext cx="4038600" cy="3028338"/>
          </a:xfrm>
        </p:spPr>
      </p:pic>
      <p:sp>
        <p:nvSpPr>
          <p:cNvPr id="6" name="Tartalom helye 5">
            <a:extLst>
              <a:ext uri="{FF2B5EF4-FFF2-40B4-BE49-F238E27FC236}">
                <a16:creationId xmlns:a16="http://schemas.microsoft.com/office/drawing/2014/main" id="{B33A49C5-09C0-4BF2-BF21-A5BB14372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281" y="5419898"/>
            <a:ext cx="3983407" cy="436025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korábbi műtéti hegek</a:t>
            </a:r>
          </a:p>
        </p:txBody>
      </p:sp>
      <p:pic>
        <p:nvPicPr>
          <p:cNvPr id="7" name="Kép 5">
            <a:extLst>
              <a:ext uri="{FF2B5EF4-FFF2-40B4-BE49-F238E27FC236}">
                <a16:creationId xmlns:a16="http://schemas.microsoft.com/office/drawing/2014/main" id="{ED1F8C28-0C17-4A7D-8C22-CFCECB902A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3993" y="1691121"/>
            <a:ext cx="4038600" cy="302895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621" y="1307168"/>
            <a:ext cx="3086394" cy="411273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3653" y="3735012"/>
            <a:ext cx="3218347" cy="312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56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752" y="228600"/>
            <a:ext cx="4333212" cy="758952"/>
          </a:xfrm>
        </p:spPr>
        <p:txBody>
          <a:bodyPr/>
          <a:lstStyle/>
          <a:p>
            <a:r>
              <a:rPr lang="en-US" dirty="0" err="1"/>
              <a:t>Felszabadítások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5752" y="1527048"/>
            <a:ext cx="3099026" cy="4572000"/>
          </a:xfrm>
        </p:spPr>
        <p:txBody>
          <a:bodyPr/>
          <a:lstStyle/>
          <a:p>
            <a:r>
              <a:rPr lang="en-US" dirty="0" err="1"/>
              <a:t>flexióban</a:t>
            </a:r>
            <a:r>
              <a:rPr lang="en-US" dirty="0"/>
              <a:t> </a:t>
            </a:r>
            <a:r>
              <a:rPr lang="en-US" dirty="0" err="1"/>
              <a:t>feszes</a:t>
            </a:r>
            <a:endParaRPr lang="en-US" dirty="0"/>
          </a:p>
          <a:p>
            <a:r>
              <a:rPr lang="en-US" dirty="0" err="1"/>
              <a:t>popliteus</a:t>
            </a:r>
            <a:r>
              <a:rPr lang="en-US" dirty="0"/>
              <a:t> </a:t>
            </a:r>
            <a:r>
              <a:rPr lang="en-US" dirty="0" err="1"/>
              <a:t>ín</a:t>
            </a:r>
            <a:endParaRPr lang="en-US" dirty="0"/>
          </a:p>
        </p:txBody>
      </p:sp>
      <p:pic>
        <p:nvPicPr>
          <p:cNvPr id="4" name="Picture 3" descr="image5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31" y="228600"/>
            <a:ext cx="4559300" cy="607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4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752" y="140885"/>
            <a:ext cx="4333212" cy="758952"/>
          </a:xfrm>
        </p:spPr>
        <p:txBody>
          <a:bodyPr/>
          <a:lstStyle/>
          <a:p>
            <a:r>
              <a:rPr lang="en-US" dirty="0" err="1"/>
              <a:t>Felszabadítások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5752" y="1527048"/>
            <a:ext cx="3099026" cy="4572000"/>
          </a:xfrm>
        </p:spPr>
        <p:txBody>
          <a:bodyPr/>
          <a:lstStyle/>
          <a:p>
            <a:r>
              <a:rPr lang="en-US" dirty="0" err="1"/>
              <a:t>még</a:t>
            </a:r>
            <a:r>
              <a:rPr lang="en-US" dirty="0"/>
              <a:t> </a:t>
            </a:r>
            <a:r>
              <a:rPr lang="en-US" dirty="0" err="1"/>
              <a:t>mindig</a:t>
            </a:r>
            <a:r>
              <a:rPr lang="en-US" dirty="0"/>
              <a:t>..</a:t>
            </a:r>
          </a:p>
          <a:p>
            <a:r>
              <a:rPr lang="en-US" dirty="0"/>
              <a:t>LCL</a:t>
            </a:r>
          </a:p>
        </p:txBody>
      </p:sp>
      <p:pic>
        <p:nvPicPr>
          <p:cNvPr id="5" name="Picture 4" descr="image6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0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752" y="140885"/>
            <a:ext cx="4333212" cy="758952"/>
          </a:xfrm>
        </p:spPr>
        <p:txBody>
          <a:bodyPr/>
          <a:lstStyle/>
          <a:p>
            <a:r>
              <a:rPr lang="en-US" dirty="0" err="1"/>
              <a:t>Felszabadítások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5752" y="1527048"/>
            <a:ext cx="3494137" cy="4572000"/>
          </a:xfrm>
        </p:spPr>
        <p:txBody>
          <a:bodyPr/>
          <a:lstStyle/>
          <a:p>
            <a:r>
              <a:rPr lang="en-US" dirty="0" err="1"/>
              <a:t>feszes</a:t>
            </a:r>
            <a:r>
              <a:rPr lang="en-US" dirty="0"/>
              <a:t> </a:t>
            </a:r>
            <a:r>
              <a:rPr lang="en-US" dirty="0" err="1"/>
              <a:t>extenzióban</a:t>
            </a:r>
            <a:endParaRPr lang="en-US" dirty="0"/>
          </a:p>
          <a:p>
            <a:r>
              <a:rPr lang="en-US" dirty="0" err="1"/>
              <a:t>tractus</a:t>
            </a:r>
            <a:r>
              <a:rPr lang="en-US" dirty="0"/>
              <a:t> IT</a:t>
            </a:r>
          </a:p>
        </p:txBody>
      </p:sp>
      <p:pic>
        <p:nvPicPr>
          <p:cNvPr id="4" name="Picture 3" descr="image7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2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752" y="140885"/>
            <a:ext cx="4072692" cy="758952"/>
          </a:xfrm>
        </p:spPr>
        <p:txBody>
          <a:bodyPr/>
          <a:lstStyle/>
          <a:p>
            <a:r>
              <a:rPr lang="en-US" dirty="0" err="1"/>
              <a:t>Felszabadítások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5752" y="1527048"/>
            <a:ext cx="3494137" cy="4572000"/>
          </a:xfrm>
        </p:spPr>
        <p:txBody>
          <a:bodyPr/>
          <a:lstStyle/>
          <a:p>
            <a:r>
              <a:rPr lang="en-US" dirty="0" err="1"/>
              <a:t>még</a:t>
            </a:r>
            <a:r>
              <a:rPr lang="en-US" dirty="0"/>
              <a:t> </a:t>
            </a:r>
            <a:r>
              <a:rPr lang="en-US" dirty="0" err="1"/>
              <a:t>mindig</a:t>
            </a:r>
            <a:endParaRPr lang="en-US" dirty="0"/>
          </a:p>
          <a:p>
            <a:r>
              <a:rPr lang="en-US" dirty="0" err="1"/>
              <a:t>posterolateralis</a:t>
            </a:r>
            <a:r>
              <a:rPr lang="en-US" dirty="0"/>
              <a:t> </a:t>
            </a:r>
            <a:r>
              <a:rPr lang="en-US" dirty="0" err="1"/>
              <a:t>tok</a:t>
            </a:r>
            <a:endParaRPr lang="en-US" dirty="0"/>
          </a:p>
        </p:txBody>
      </p:sp>
      <p:pic>
        <p:nvPicPr>
          <p:cNvPr id="5" name="Picture 4" descr="image8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-2822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1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9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68" y="522111"/>
            <a:ext cx="3905250" cy="5207000"/>
          </a:xfrm>
          <a:prstGeom prst="rect">
            <a:avLst/>
          </a:prstGeom>
        </p:spPr>
      </p:pic>
      <p:pic>
        <p:nvPicPr>
          <p:cNvPr id="8" name="Picture 7" descr="image10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40"/>
          <a:stretch/>
        </p:blipFill>
        <p:spPr>
          <a:xfrm>
            <a:off x="5813596" y="282224"/>
            <a:ext cx="4854404" cy="568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0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“valgus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medialis</a:t>
            </a:r>
            <a:r>
              <a:rPr lang="en-US" dirty="0"/>
              <a:t> </a:t>
            </a:r>
            <a:r>
              <a:rPr lang="en-US" dirty="0" err="1"/>
              <a:t>lazaság</a:t>
            </a:r>
            <a:r>
              <a:rPr lang="en-US" dirty="0"/>
              <a:t> </a:t>
            </a:r>
            <a:r>
              <a:rPr lang="en-US" dirty="0" err="1"/>
              <a:t>esetén</a:t>
            </a:r>
            <a:r>
              <a:rPr lang="en-US" dirty="0"/>
              <a:t> a </a:t>
            </a:r>
            <a:r>
              <a:rPr lang="en-US" dirty="0" err="1"/>
              <a:t>hátsó</a:t>
            </a:r>
            <a:r>
              <a:rPr lang="en-US" dirty="0"/>
              <a:t> </a:t>
            </a:r>
            <a:r>
              <a:rPr lang="en-US" dirty="0" err="1"/>
              <a:t>keresztszalag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mediális</a:t>
            </a:r>
            <a:r>
              <a:rPr lang="en-US" dirty="0"/>
              <a:t> </a:t>
            </a:r>
            <a:r>
              <a:rPr lang="en-US" dirty="0" err="1"/>
              <a:t>stabilizátor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Richard Scott – PFC </a:t>
            </a:r>
            <a:r>
              <a:rPr lang="en-US" dirty="0" err="1"/>
              <a:t>tervezője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3911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Lateralis</a:t>
            </a:r>
            <a:r>
              <a:rPr lang="en-US" dirty="0"/>
              <a:t> </a:t>
            </a:r>
            <a:r>
              <a:rPr lang="en-US" dirty="0" err="1"/>
              <a:t>parapatellaris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5753" y="1527049"/>
            <a:ext cx="4735915" cy="1662063"/>
          </a:xfrm>
        </p:spPr>
        <p:txBody>
          <a:bodyPr/>
          <a:lstStyle/>
          <a:p>
            <a:pPr lvl="1"/>
            <a:r>
              <a:rPr lang="en-US" dirty="0" err="1"/>
              <a:t>vastus</a:t>
            </a:r>
            <a:r>
              <a:rPr lang="en-US" dirty="0"/>
              <a:t> </a:t>
            </a:r>
            <a:r>
              <a:rPr lang="en-US" dirty="0" err="1"/>
              <a:t>lateralis</a:t>
            </a:r>
            <a:r>
              <a:rPr lang="en-US" dirty="0"/>
              <a:t> </a:t>
            </a:r>
            <a:r>
              <a:rPr lang="en-US" dirty="0" err="1"/>
              <a:t>repoziciónálása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1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877" y="2676086"/>
            <a:ext cx="3744912" cy="2478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1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356" y="2161800"/>
            <a:ext cx="4729660" cy="317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150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Lateralis</a:t>
            </a:r>
            <a:r>
              <a:rPr lang="en-US" dirty="0"/>
              <a:t> </a:t>
            </a:r>
            <a:r>
              <a:rPr lang="en-US" dirty="0" err="1"/>
              <a:t>parapatellaris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hátrányok</a:t>
            </a:r>
            <a:endParaRPr lang="en-US" dirty="0"/>
          </a:p>
          <a:p>
            <a:pPr lvl="1"/>
            <a:r>
              <a:rPr lang="en-US" dirty="0" err="1"/>
              <a:t>tovább</a:t>
            </a:r>
            <a:r>
              <a:rPr lang="en-US" dirty="0"/>
              <a:t> tart</a:t>
            </a:r>
          </a:p>
          <a:p>
            <a:pPr lvl="1"/>
            <a:r>
              <a:rPr lang="en-US" dirty="0" err="1"/>
              <a:t>orientáció</a:t>
            </a:r>
            <a:r>
              <a:rPr lang="en-US" dirty="0"/>
              <a:t> </a:t>
            </a:r>
            <a:r>
              <a:rPr lang="en-US" dirty="0" err="1"/>
              <a:t>fordított</a:t>
            </a:r>
            <a:endParaRPr lang="en-US" dirty="0"/>
          </a:p>
          <a:p>
            <a:pPr lvl="1"/>
            <a:r>
              <a:rPr lang="en-US" dirty="0" err="1"/>
              <a:t>lateralis</a:t>
            </a:r>
            <a:r>
              <a:rPr lang="en-US" dirty="0"/>
              <a:t> </a:t>
            </a:r>
            <a:r>
              <a:rPr lang="en-US" dirty="0" err="1"/>
              <a:t>tokban</a:t>
            </a:r>
            <a:r>
              <a:rPr lang="en-US" dirty="0"/>
              <a:t> </a:t>
            </a:r>
            <a:r>
              <a:rPr lang="en-US" dirty="0" err="1"/>
              <a:t>rés</a:t>
            </a:r>
            <a:r>
              <a:rPr lang="en-US" dirty="0"/>
              <a:t> </a:t>
            </a:r>
            <a:r>
              <a:rPr lang="en-US" dirty="0" err="1"/>
              <a:t>maradhat</a:t>
            </a:r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1825752" y="1413933"/>
            <a:ext cx="4038600" cy="468172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előnyök</a:t>
            </a:r>
            <a:endParaRPr lang="en-US" dirty="0"/>
          </a:p>
          <a:p>
            <a:pPr lvl="1"/>
            <a:r>
              <a:rPr lang="en-US" sz="2300" dirty="0"/>
              <a:t>a </a:t>
            </a:r>
            <a:r>
              <a:rPr lang="en-US" sz="2300" dirty="0" err="1"/>
              <a:t>lateralis</a:t>
            </a:r>
            <a:r>
              <a:rPr lang="en-US" sz="2300" dirty="0"/>
              <a:t> </a:t>
            </a:r>
            <a:r>
              <a:rPr lang="en-US" sz="2300" dirty="0" err="1"/>
              <a:t>felszabadítás</a:t>
            </a:r>
            <a:r>
              <a:rPr lang="en-US" sz="2300" dirty="0"/>
              <a:t> “</a:t>
            </a:r>
            <a:r>
              <a:rPr lang="en-US" sz="2300" dirty="0" err="1"/>
              <a:t>adja</a:t>
            </a:r>
            <a:r>
              <a:rPr lang="en-US" sz="2300" dirty="0"/>
              <a:t> </a:t>
            </a:r>
            <a:r>
              <a:rPr lang="en-US" sz="2300" dirty="0" err="1"/>
              <a:t>magát</a:t>
            </a:r>
            <a:r>
              <a:rPr lang="en-US" sz="2300" dirty="0"/>
              <a:t>”</a:t>
            </a:r>
          </a:p>
          <a:p>
            <a:pPr lvl="1"/>
            <a:r>
              <a:rPr lang="en-US" sz="2300" dirty="0" err="1"/>
              <a:t>medialis</a:t>
            </a:r>
            <a:r>
              <a:rPr lang="en-US" sz="2300" dirty="0"/>
              <a:t> </a:t>
            </a:r>
            <a:r>
              <a:rPr lang="en-US" sz="2300" dirty="0" err="1"/>
              <a:t>struktúrák</a:t>
            </a:r>
            <a:r>
              <a:rPr lang="en-US" sz="2300" dirty="0"/>
              <a:t> </a:t>
            </a:r>
            <a:r>
              <a:rPr lang="en-US" sz="2300" dirty="0" err="1"/>
              <a:t>megkímélve</a:t>
            </a:r>
            <a:endParaRPr lang="en-US" sz="2300" dirty="0"/>
          </a:p>
          <a:p>
            <a:pPr lvl="1"/>
            <a:r>
              <a:rPr lang="en-US" sz="2300" dirty="0"/>
              <a:t>patella </a:t>
            </a:r>
            <a:r>
              <a:rPr lang="en-US" sz="2300" dirty="0" err="1"/>
              <a:t>helyzete</a:t>
            </a:r>
            <a:r>
              <a:rPr lang="en-US" sz="2300" dirty="0"/>
              <a:t> </a:t>
            </a:r>
            <a:r>
              <a:rPr lang="en-US" sz="2300" dirty="0" err="1"/>
              <a:t>korrigálódik</a:t>
            </a:r>
            <a:endParaRPr lang="en-US" sz="2300" dirty="0"/>
          </a:p>
          <a:p>
            <a:pPr lvl="1"/>
            <a:r>
              <a:rPr lang="en-US" sz="2300" dirty="0"/>
              <a:t>tibia </a:t>
            </a:r>
            <a:r>
              <a:rPr lang="en-US" sz="2300" dirty="0" err="1"/>
              <a:t>kirotáció</a:t>
            </a:r>
            <a:r>
              <a:rPr lang="en-US" sz="2300" dirty="0"/>
              <a:t> </a:t>
            </a:r>
            <a:r>
              <a:rPr lang="en-US" sz="2300" dirty="0" err="1"/>
              <a:t>korrigálódik</a:t>
            </a:r>
            <a:endParaRPr lang="en-US" sz="2300" dirty="0"/>
          </a:p>
          <a:p>
            <a:pPr lvl="1"/>
            <a:r>
              <a:rPr lang="en-US" sz="2300" dirty="0"/>
              <a:t>PCL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13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Melyiket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5753" y="1527048"/>
            <a:ext cx="4354915" cy="4572000"/>
          </a:xfrm>
        </p:spPr>
        <p:txBody>
          <a:bodyPr/>
          <a:lstStyle/>
          <a:p>
            <a:r>
              <a:rPr lang="en-US" dirty="0" err="1"/>
              <a:t>midvastus</a:t>
            </a:r>
            <a:endParaRPr lang="en-US" dirty="0"/>
          </a:p>
          <a:p>
            <a:r>
              <a:rPr lang="en-US" dirty="0" err="1"/>
              <a:t>lateralis</a:t>
            </a:r>
            <a:endParaRPr lang="en-US" dirty="0"/>
          </a:p>
          <a:p>
            <a:pPr lvl="1"/>
            <a:r>
              <a:rPr lang="en-US" dirty="0"/>
              <a:t>patella </a:t>
            </a:r>
            <a:r>
              <a:rPr lang="en-US" dirty="0" err="1"/>
              <a:t>luxáció</a:t>
            </a:r>
            <a:endParaRPr lang="en-US" dirty="0"/>
          </a:p>
          <a:p>
            <a:pPr lvl="1"/>
            <a:r>
              <a:rPr lang="en-US" dirty="0" err="1"/>
              <a:t>fixált</a:t>
            </a:r>
            <a:r>
              <a:rPr lang="en-US" dirty="0"/>
              <a:t> </a:t>
            </a:r>
            <a:r>
              <a:rPr lang="en-US" dirty="0" err="1"/>
              <a:t>súlyos</a:t>
            </a:r>
            <a:r>
              <a:rPr lang="en-US" dirty="0"/>
              <a:t> valgus (MCL)</a:t>
            </a:r>
          </a:p>
        </p:txBody>
      </p:sp>
    </p:spTree>
    <p:extLst>
      <p:ext uri="{BB962C8B-B14F-4D97-AF65-F5344CB8AC3E}">
        <p14:creationId xmlns:p14="http://schemas.microsoft.com/office/powerpoint/2010/main" val="20681534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4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89" y="425929"/>
            <a:ext cx="7337778" cy="54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57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752" y="228600"/>
            <a:ext cx="5398008" cy="758952"/>
          </a:xfrm>
        </p:spPr>
        <p:txBody>
          <a:bodyPr/>
          <a:lstStyle/>
          <a:p>
            <a:r>
              <a:rPr lang="hu-HU" dirty="0"/>
              <a:t>Lágyrészek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0822" y="1335310"/>
            <a:ext cx="6774873" cy="5284660"/>
          </a:xfrm>
        </p:spPr>
        <p:txBody>
          <a:bodyPr>
            <a:normAutofit/>
          </a:bodyPr>
          <a:lstStyle/>
          <a:p>
            <a:pPr marL="457200" indent="-457200"/>
            <a:r>
              <a:rPr lang="hu-HU" dirty="0"/>
              <a:t>vérellátás </a:t>
            </a:r>
            <a:r>
              <a:rPr lang="hu-HU" dirty="0" err="1"/>
              <a:t>mediál</a:t>
            </a:r>
            <a:r>
              <a:rPr lang="hu-HU" dirty="0"/>
              <a:t> felől, illetve mélyről felületesre</a:t>
            </a:r>
          </a:p>
          <a:p>
            <a:pPr marL="457200" indent="-457200"/>
            <a:r>
              <a:rPr lang="hu-HU" dirty="0" err="1"/>
              <a:t>leglateralisabb</a:t>
            </a:r>
            <a:r>
              <a:rPr lang="hu-HU" dirty="0"/>
              <a:t> heg</a:t>
            </a:r>
          </a:p>
          <a:p>
            <a:pPr marL="457200" indent="-457200"/>
            <a:r>
              <a:rPr lang="hu-HU" dirty="0"/>
              <a:t>teljes vastagság</a:t>
            </a:r>
          </a:p>
          <a:p>
            <a:pPr marL="457200" indent="-457200"/>
            <a:r>
              <a:rPr lang="hu-HU" dirty="0"/>
              <a:t>90 fok korábbi harántmetszéshez képest</a:t>
            </a:r>
          </a:p>
          <a:p>
            <a:pPr marL="457200" indent="-457200"/>
            <a:r>
              <a:rPr lang="hu-HU" dirty="0"/>
              <a:t>&gt;60 fok metszések között</a:t>
            </a:r>
          </a:p>
          <a:p>
            <a:pPr marL="457200" indent="-457200"/>
            <a:r>
              <a:rPr lang="hu-HU" dirty="0"/>
              <a:t>7 cm-es híd</a:t>
            </a:r>
          </a:p>
          <a:p>
            <a:pPr marL="457200" indent="-457200"/>
            <a:endParaRPr lang="hu-HU" dirty="0"/>
          </a:p>
        </p:txBody>
      </p:sp>
      <p:pic>
        <p:nvPicPr>
          <p:cNvPr id="7" name="Tartalom helye 4">
            <a:extLst>
              <a:ext uri="{FF2B5EF4-FFF2-40B4-BE49-F238E27FC236}">
                <a16:creationId xmlns:a16="http://schemas.microsoft.com/office/drawing/2014/main" id="{82A1C2C0-27A9-3346-8CCB-EAF253576F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6547" y="1167298"/>
            <a:ext cx="5829645" cy="437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1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00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4621" y="167269"/>
            <a:ext cx="7233715" cy="633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6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7DA008-B6DC-4F4E-A440-9D8710B63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Kiterjesztési lehetőségek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DA3D5D1-28E1-2F4C-97A3-F2B0F8887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86739" cy="4351338"/>
          </a:xfrm>
        </p:spPr>
        <p:txBody>
          <a:bodyPr/>
          <a:lstStyle/>
          <a:p>
            <a:r>
              <a:rPr lang="hu-HU" dirty="0" err="1"/>
              <a:t>medialis</a:t>
            </a:r>
            <a:r>
              <a:rPr lang="hu-HU" dirty="0"/>
              <a:t> </a:t>
            </a:r>
            <a:r>
              <a:rPr lang="hu-HU" dirty="0" err="1"/>
              <a:t>parapatellaris</a:t>
            </a:r>
            <a:r>
              <a:rPr lang="hu-HU" dirty="0"/>
              <a:t> + </a:t>
            </a:r>
            <a:r>
              <a:rPr lang="hu-HU" dirty="0" err="1"/>
              <a:t>synovectom</a:t>
            </a:r>
            <a:endParaRPr lang="hu-HU" dirty="0"/>
          </a:p>
          <a:p>
            <a:r>
              <a:rPr lang="hu-HU" dirty="0"/>
              <a:t>„</a:t>
            </a:r>
            <a:r>
              <a:rPr lang="hu-HU" dirty="0" err="1"/>
              <a:t>quadriceps</a:t>
            </a:r>
            <a:r>
              <a:rPr lang="hu-HU" dirty="0"/>
              <a:t> </a:t>
            </a:r>
            <a:r>
              <a:rPr lang="hu-HU" dirty="0" err="1"/>
              <a:t>snip</a:t>
            </a:r>
            <a:r>
              <a:rPr lang="hu-HU" dirty="0"/>
              <a:t>”</a:t>
            </a:r>
          </a:p>
          <a:p>
            <a:r>
              <a:rPr lang="hu-HU" dirty="0" err="1"/>
              <a:t>quadriceps</a:t>
            </a:r>
            <a:r>
              <a:rPr lang="hu-HU" dirty="0"/>
              <a:t> </a:t>
            </a:r>
            <a:r>
              <a:rPr lang="hu-HU" dirty="0" err="1"/>
              <a:t>turndown</a:t>
            </a:r>
            <a:endParaRPr lang="hu-HU" dirty="0"/>
          </a:p>
          <a:p>
            <a:r>
              <a:rPr lang="hu-HU" dirty="0" err="1"/>
              <a:t>tuberositas</a:t>
            </a:r>
            <a:r>
              <a:rPr lang="hu-HU" dirty="0"/>
              <a:t> </a:t>
            </a:r>
            <a:r>
              <a:rPr lang="hu-HU" dirty="0" err="1"/>
              <a:t>tibiae</a:t>
            </a:r>
            <a:r>
              <a:rPr lang="hu-HU" dirty="0"/>
              <a:t> </a:t>
            </a:r>
            <a:r>
              <a:rPr lang="hu-HU" dirty="0" err="1"/>
              <a:t>osteotomia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3B6120F-6934-524D-8C59-CA768185EA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t="23978" b="9034"/>
          <a:stretch/>
        </p:blipFill>
        <p:spPr>
          <a:xfrm rot="5400000">
            <a:off x="5260389" y="1681610"/>
            <a:ext cx="6176963" cy="344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719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7DA008-B6DC-4F4E-A440-9D8710B63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Kiterjesztési lehetőségek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DA3D5D1-28E1-2F4C-97A3-F2B0F8887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86739" cy="4351338"/>
          </a:xfrm>
        </p:spPr>
        <p:txBody>
          <a:bodyPr/>
          <a:lstStyle/>
          <a:p>
            <a:r>
              <a:rPr lang="hu-HU" dirty="0"/>
              <a:t>„</a:t>
            </a:r>
            <a:r>
              <a:rPr lang="hu-HU" dirty="0" err="1"/>
              <a:t>quadriceps</a:t>
            </a:r>
            <a:r>
              <a:rPr lang="hu-HU" dirty="0"/>
              <a:t> </a:t>
            </a:r>
            <a:r>
              <a:rPr lang="hu-HU" dirty="0" err="1"/>
              <a:t>snip</a:t>
            </a:r>
            <a:r>
              <a:rPr lang="hu-HU" dirty="0"/>
              <a:t>”</a:t>
            </a:r>
          </a:p>
          <a:p>
            <a:r>
              <a:rPr lang="hu-HU" dirty="0"/>
              <a:t>45 fok, </a:t>
            </a:r>
            <a:r>
              <a:rPr lang="hu-HU" dirty="0" err="1"/>
              <a:t>distal</a:t>
            </a:r>
            <a:r>
              <a:rPr lang="hu-HU" dirty="0"/>
              <a:t> </a:t>
            </a:r>
            <a:r>
              <a:rPr lang="hu-HU" dirty="0" err="1"/>
              <a:t>medialról</a:t>
            </a:r>
            <a:r>
              <a:rPr lang="hu-HU" dirty="0"/>
              <a:t> </a:t>
            </a:r>
            <a:r>
              <a:rPr lang="hu-HU" dirty="0" err="1"/>
              <a:t>proximál</a:t>
            </a:r>
            <a:r>
              <a:rPr lang="hu-HU" dirty="0"/>
              <a:t> </a:t>
            </a:r>
            <a:r>
              <a:rPr lang="hu-HU" dirty="0" err="1"/>
              <a:t>lateral</a:t>
            </a:r>
            <a:r>
              <a:rPr lang="hu-HU" dirty="0"/>
              <a:t> fele</a:t>
            </a:r>
          </a:p>
          <a:p>
            <a:r>
              <a:rPr lang="hu-HU" dirty="0" err="1"/>
              <a:t>posztop</a:t>
            </a:r>
            <a:r>
              <a:rPr lang="hu-HU" dirty="0"/>
              <a:t> </a:t>
            </a:r>
            <a:r>
              <a:rPr lang="hu-HU" dirty="0" err="1"/>
              <a:t>protokol</a:t>
            </a:r>
            <a:r>
              <a:rPr lang="hu-HU" dirty="0"/>
              <a:t> nem változik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3B6120F-6934-524D-8C59-CA768185EA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t="23978" b="9034"/>
          <a:stretch/>
        </p:blipFill>
        <p:spPr>
          <a:xfrm rot="5400000">
            <a:off x="5260389" y="1681610"/>
            <a:ext cx="6176963" cy="344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81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7DA008-B6DC-4F4E-A440-9D8710B63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Kiterjesztési lehetőségek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DA3D5D1-28E1-2F4C-97A3-F2B0F8887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45310" cy="4351338"/>
          </a:xfrm>
        </p:spPr>
        <p:txBody>
          <a:bodyPr/>
          <a:lstStyle/>
          <a:p>
            <a:r>
              <a:rPr lang="hu-HU" dirty="0"/>
              <a:t>TTO</a:t>
            </a:r>
          </a:p>
          <a:p>
            <a:pPr lvl="1"/>
            <a:r>
              <a:rPr lang="hu-HU" dirty="0"/>
              <a:t>7-10 cm</a:t>
            </a:r>
          </a:p>
          <a:p>
            <a:pPr lvl="1"/>
            <a:r>
              <a:rPr lang="hu-HU" dirty="0"/>
              <a:t>10 mm – 5 mm</a:t>
            </a:r>
          </a:p>
          <a:p>
            <a:pPr lvl="1"/>
            <a:r>
              <a:rPr lang="hu-HU" dirty="0" err="1"/>
              <a:t>lateralis</a:t>
            </a:r>
            <a:r>
              <a:rPr lang="hu-HU" dirty="0"/>
              <a:t> </a:t>
            </a:r>
            <a:r>
              <a:rPr lang="hu-HU" dirty="0" err="1"/>
              <a:t>periosteum</a:t>
            </a:r>
            <a:r>
              <a:rPr lang="hu-HU" dirty="0"/>
              <a:t>, lágyrészek épek</a:t>
            </a:r>
          </a:p>
          <a:p>
            <a:pPr lvl="1"/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3025260-37B6-7044-BD11-0163B131FF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 t="4922" r="6152"/>
          <a:stretch/>
        </p:blipFill>
        <p:spPr>
          <a:xfrm>
            <a:off x="6096000" y="1401611"/>
            <a:ext cx="3790653" cy="473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920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7DA008-B6DC-4F4E-A440-9D8710B6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56587" cy="1325563"/>
          </a:xfrm>
        </p:spPr>
        <p:txBody>
          <a:bodyPr/>
          <a:lstStyle/>
          <a:p>
            <a:r>
              <a:rPr lang="hu-HU" dirty="0"/>
              <a:t>Kiterjesztési lehetőségek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DA3D5D1-28E1-2F4C-97A3-F2B0F8887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84406" cy="4351338"/>
          </a:xfrm>
        </p:spPr>
        <p:txBody>
          <a:bodyPr/>
          <a:lstStyle/>
          <a:p>
            <a:r>
              <a:rPr lang="hu-HU" dirty="0"/>
              <a:t>TTO</a:t>
            </a:r>
          </a:p>
          <a:p>
            <a:pPr lvl="1"/>
            <a:r>
              <a:rPr lang="hu-HU" dirty="0" err="1"/>
              <a:t>proximális</a:t>
            </a:r>
            <a:r>
              <a:rPr lang="hu-HU" dirty="0"/>
              <a:t> haránt </a:t>
            </a:r>
            <a:r>
              <a:rPr lang="hu-HU" dirty="0" err="1"/>
              <a:t>osteotomia</a:t>
            </a:r>
            <a:endParaRPr lang="hu-HU" dirty="0"/>
          </a:p>
          <a:p>
            <a:pPr lvl="2"/>
            <a:r>
              <a:rPr lang="hu-HU" dirty="0"/>
              <a:t>fragmentum </a:t>
            </a:r>
            <a:r>
              <a:rPr lang="hu-HU" dirty="0" err="1"/>
              <a:t>proximális</a:t>
            </a:r>
            <a:r>
              <a:rPr lang="hu-HU" dirty="0"/>
              <a:t> migrációja akadályozott</a:t>
            </a:r>
          </a:p>
          <a:p>
            <a:pPr lvl="1"/>
            <a:r>
              <a:rPr lang="hu-HU" dirty="0" err="1"/>
              <a:t>cerclage</a:t>
            </a:r>
            <a:endParaRPr lang="hu-HU" dirty="0"/>
          </a:p>
          <a:p>
            <a:pPr lvl="1"/>
            <a:r>
              <a:rPr lang="hu-HU" dirty="0"/>
              <a:t>4,5 </a:t>
            </a:r>
            <a:r>
              <a:rPr lang="hu-HU" dirty="0" err="1"/>
              <a:t>corticális</a:t>
            </a:r>
            <a:r>
              <a:rPr lang="hu-HU" dirty="0"/>
              <a:t> csavar X2-3</a:t>
            </a:r>
          </a:p>
          <a:p>
            <a:pPr lvl="1"/>
            <a:endParaRPr lang="hu-HU" dirty="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ADBE0448-8FF0-344B-AA65-6BD21EF12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43" y="166687"/>
            <a:ext cx="5939941" cy="632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181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7DA008-B6DC-4F4E-A440-9D8710B63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Kiterjesztési lehetőségek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DA3D5D1-28E1-2F4C-97A3-F2B0F8887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45310" cy="4351338"/>
          </a:xfrm>
        </p:spPr>
        <p:txBody>
          <a:bodyPr/>
          <a:lstStyle/>
          <a:p>
            <a:r>
              <a:rPr lang="hu-HU" dirty="0"/>
              <a:t>TTO</a:t>
            </a:r>
          </a:p>
          <a:p>
            <a:pPr lvl="1"/>
            <a:r>
              <a:rPr lang="hu-HU" dirty="0" err="1"/>
              <a:t>rehab</a:t>
            </a:r>
            <a:endParaRPr lang="hu-HU" dirty="0"/>
          </a:p>
          <a:p>
            <a:pPr lvl="2"/>
            <a:r>
              <a:rPr lang="hu-HU" dirty="0" err="1"/>
              <a:t>brace</a:t>
            </a:r>
            <a:r>
              <a:rPr lang="hu-HU" dirty="0"/>
              <a:t> 6 hét</a:t>
            </a:r>
          </a:p>
          <a:p>
            <a:pPr lvl="2"/>
            <a:r>
              <a:rPr lang="hu-HU" dirty="0"/>
              <a:t>aktív </a:t>
            </a:r>
            <a:r>
              <a:rPr lang="hu-HU" dirty="0" err="1"/>
              <a:t>flexio</a:t>
            </a:r>
            <a:r>
              <a:rPr lang="hu-HU" dirty="0"/>
              <a:t> mehet</a:t>
            </a:r>
          </a:p>
          <a:p>
            <a:pPr lvl="2"/>
            <a:r>
              <a:rPr lang="hu-HU" dirty="0"/>
              <a:t>aktív </a:t>
            </a:r>
            <a:r>
              <a:rPr lang="hu-HU" dirty="0" err="1"/>
              <a:t>extensio</a:t>
            </a:r>
            <a:r>
              <a:rPr lang="hu-HU" dirty="0"/>
              <a:t> nem</a:t>
            </a:r>
          </a:p>
          <a:p>
            <a:pPr lvl="2"/>
            <a:r>
              <a:rPr lang="hu-HU" dirty="0"/>
              <a:t>egyenes térddel terhelhet</a:t>
            </a:r>
          </a:p>
          <a:p>
            <a:pPr lvl="2"/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9919911-0D12-1A4C-B285-84D3E4E4EA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"/>
          <a:stretch/>
        </p:blipFill>
        <p:spPr>
          <a:xfrm>
            <a:off x="3826285" y="137651"/>
            <a:ext cx="3143250" cy="658269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E6768A1-F6FC-784A-993B-9DAB45498B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/>
          <a:stretch/>
        </p:blipFill>
        <p:spPr>
          <a:xfrm>
            <a:off x="7001832" y="137651"/>
            <a:ext cx="4056393" cy="65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5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7DA008-B6DC-4F4E-A440-9D8710B6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22914" cy="1325563"/>
          </a:xfrm>
        </p:spPr>
        <p:txBody>
          <a:bodyPr/>
          <a:lstStyle/>
          <a:p>
            <a:r>
              <a:rPr lang="hu-HU" dirty="0"/>
              <a:t>Kiterjesztési lehetőségek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DA3D5D1-28E1-2F4C-97A3-F2B0F8887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375" y="1944688"/>
            <a:ext cx="4886739" cy="4351338"/>
          </a:xfrm>
        </p:spPr>
        <p:txBody>
          <a:bodyPr/>
          <a:lstStyle/>
          <a:p>
            <a:r>
              <a:rPr lang="hu-HU" dirty="0"/>
              <a:t>„</a:t>
            </a:r>
            <a:r>
              <a:rPr lang="hu-HU" dirty="0" err="1"/>
              <a:t>quadriceps</a:t>
            </a:r>
            <a:r>
              <a:rPr lang="hu-HU" dirty="0"/>
              <a:t> </a:t>
            </a:r>
            <a:r>
              <a:rPr lang="hu-HU" dirty="0" err="1"/>
              <a:t>snip</a:t>
            </a:r>
            <a:r>
              <a:rPr lang="hu-HU" dirty="0"/>
              <a:t>”</a:t>
            </a:r>
          </a:p>
          <a:p>
            <a:r>
              <a:rPr lang="hu-HU" dirty="0" err="1"/>
              <a:t>tuberositas</a:t>
            </a:r>
            <a:r>
              <a:rPr lang="hu-HU" dirty="0"/>
              <a:t> </a:t>
            </a:r>
            <a:r>
              <a:rPr lang="hu-HU" dirty="0" err="1"/>
              <a:t>tibiae</a:t>
            </a:r>
            <a:r>
              <a:rPr lang="hu-HU" dirty="0"/>
              <a:t> </a:t>
            </a:r>
            <a:r>
              <a:rPr lang="hu-HU" dirty="0" err="1"/>
              <a:t>osteotomia</a:t>
            </a:r>
            <a:endParaRPr lang="hu-HU" dirty="0"/>
          </a:p>
          <a:p>
            <a:pPr lvl="1"/>
            <a:r>
              <a:rPr lang="hu-HU" dirty="0"/>
              <a:t>jelentős különbség nem észlelhető</a:t>
            </a:r>
          </a:p>
          <a:p>
            <a:pPr lvl="1"/>
            <a:r>
              <a:rPr lang="hu-HU" dirty="0"/>
              <a:t>KSS, HSS, WOMAC, </a:t>
            </a:r>
            <a:r>
              <a:rPr lang="hu-HU" dirty="0" err="1"/>
              <a:t>flexios</a:t>
            </a:r>
            <a:r>
              <a:rPr lang="hu-HU" dirty="0"/>
              <a:t> </a:t>
            </a:r>
            <a:r>
              <a:rPr lang="hu-HU" dirty="0" err="1"/>
              <a:t>contractura</a:t>
            </a:r>
            <a:r>
              <a:rPr lang="hu-HU" dirty="0"/>
              <a:t>, maximális </a:t>
            </a:r>
            <a:r>
              <a:rPr lang="hu-HU" dirty="0" err="1"/>
              <a:t>flexio</a:t>
            </a:r>
            <a:endParaRPr lang="hu-HU" dirty="0"/>
          </a:p>
          <a:p>
            <a:pPr lvl="1"/>
            <a:r>
              <a:rPr lang="hu-HU" dirty="0" err="1"/>
              <a:t>patella</a:t>
            </a:r>
            <a:r>
              <a:rPr lang="hu-HU" dirty="0"/>
              <a:t> ín részleges </a:t>
            </a:r>
            <a:r>
              <a:rPr lang="hu-HU" dirty="0" err="1"/>
              <a:t>levállás</a:t>
            </a:r>
            <a:endParaRPr lang="hu-HU" dirty="0"/>
          </a:p>
          <a:p>
            <a:pPr lvl="2"/>
            <a:r>
              <a:rPr lang="hu-HU" dirty="0"/>
              <a:t>5 vs. </a:t>
            </a:r>
            <a:r>
              <a:rPr lang="hu-HU"/>
              <a:t>2 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4408077-DFC4-BA40-8D56-0BF871062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114" y="111125"/>
            <a:ext cx="543564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465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7DA008-B6DC-4F4E-A440-9D8710B63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Kiterjesztési lehetőségek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DA3D5D1-28E1-2F4C-97A3-F2B0F8887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98574" cy="4351338"/>
          </a:xfrm>
        </p:spPr>
        <p:txBody>
          <a:bodyPr/>
          <a:lstStyle/>
          <a:p>
            <a:r>
              <a:rPr lang="hu-HU" dirty="0"/>
              <a:t>V-Y </a:t>
            </a:r>
            <a:r>
              <a:rPr lang="hu-HU" dirty="0" err="1"/>
              <a:t>quadriepslasztika</a:t>
            </a:r>
            <a:endParaRPr lang="hu-HU" dirty="0"/>
          </a:p>
          <a:p>
            <a:pPr lvl="1"/>
            <a:r>
              <a:rPr lang="hu-HU" dirty="0"/>
              <a:t>TT feletti lágyrészek nem megfelelőek</a:t>
            </a:r>
          </a:p>
          <a:p>
            <a:pPr lvl="1"/>
            <a:r>
              <a:rPr lang="hu-HU" dirty="0" err="1"/>
              <a:t>lateralis</a:t>
            </a:r>
            <a:r>
              <a:rPr lang="hu-HU" dirty="0"/>
              <a:t> </a:t>
            </a:r>
            <a:r>
              <a:rPr lang="hu-HU" dirty="0" err="1"/>
              <a:t>release</a:t>
            </a:r>
            <a:r>
              <a:rPr lang="hu-HU" dirty="0"/>
              <a:t> is kelleni fog</a:t>
            </a:r>
          </a:p>
          <a:p>
            <a:r>
              <a:rPr lang="hu-HU" dirty="0" err="1"/>
              <a:t>medialis</a:t>
            </a:r>
            <a:r>
              <a:rPr lang="hu-HU" dirty="0"/>
              <a:t> </a:t>
            </a:r>
            <a:r>
              <a:rPr lang="hu-HU" dirty="0" err="1"/>
              <a:t>parapatellar</a:t>
            </a:r>
            <a:r>
              <a:rPr lang="hu-HU" dirty="0"/>
              <a:t>, majd 45 fok </a:t>
            </a:r>
            <a:r>
              <a:rPr lang="hu-HU" dirty="0" err="1"/>
              <a:t>distal</a:t>
            </a:r>
            <a:r>
              <a:rPr lang="hu-HU" dirty="0"/>
              <a:t> fele – </a:t>
            </a:r>
            <a:r>
              <a:rPr lang="hu-HU" dirty="0" err="1"/>
              <a:t>lateralis</a:t>
            </a:r>
            <a:r>
              <a:rPr lang="hu-HU" dirty="0"/>
              <a:t> </a:t>
            </a:r>
            <a:r>
              <a:rPr lang="hu-HU" dirty="0" err="1"/>
              <a:t>release</a:t>
            </a:r>
            <a:endParaRPr lang="hu-HU" dirty="0"/>
          </a:p>
          <a:p>
            <a:r>
              <a:rPr lang="hu-HU" dirty="0"/>
              <a:t>30 fokban zárni</a:t>
            </a:r>
          </a:p>
          <a:p>
            <a:r>
              <a:rPr lang="hu-HU" dirty="0" err="1"/>
              <a:t>extenziós</a:t>
            </a:r>
            <a:r>
              <a:rPr lang="hu-HU" dirty="0"/>
              <a:t> elmaradás</a:t>
            </a:r>
          </a:p>
          <a:p>
            <a:r>
              <a:rPr lang="hu-HU" dirty="0" err="1"/>
              <a:t>patella</a:t>
            </a:r>
            <a:r>
              <a:rPr lang="hu-HU" dirty="0"/>
              <a:t> vérellátási probléma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260E293-8ED8-974D-8B9B-01EED97C0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269" y="2184991"/>
            <a:ext cx="4980776" cy="274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461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7DA008-B6DC-4F4E-A440-9D8710B63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Összefoglalás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DA3D5D1-28E1-2F4C-97A3-F2B0F8887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847521" cy="4351338"/>
          </a:xfrm>
        </p:spPr>
        <p:txBody>
          <a:bodyPr/>
          <a:lstStyle/>
          <a:p>
            <a:r>
              <a:rPr lang="hu-HU" dirty="0" err="1"/>
              <a:t>lateralis</a:t>
            </a:r>
            <a:r>
              <a:rPr lang="hu-HU" dirty="0"/>
              <a:t> </a:t>
            </a:r>
            <a:r>
              <a:rPr lang="hu-HU" dirty="0" err="1"/>
              <a:t>parapatellaris</a:t>
            </a:r>
            <a:r>
              <a:rPr lang="hu-HU" dirty="0"/>
              <a:t> feltárás ideális a </a:t>
            </a:r>
            <a:r>
              <a:rPr lang="hu-HU" dirty="0" err="1"/>
              <a:t>patella</a:t>
            </a:r>
            <a:r>
              <a:rPr lang="hu-HU" dirty="0"/>
              <a:t> részleges vagy teljes </a:t>
            </a:r>
            <a:r>
              <a:rPr lang="hu-HU" dirty="0" err="1"/>
              <a:t>ficama</a:t>
            </a:r>
            <a:r>
              <a:rPr lang="hu-HU" dirty="0"/>
              <a:t> és/vagy fixált </a:t>
            </a:r>
            <a:r>
              <a:rPr lang="hu-HU" dirty="0" err="1"/>
              <a:t>valgusdeformitás</a:t>
            </a:r>
            <a:r>
              <a:rPr lang="hu-HU" dirty="0"/>
              <a:t> esetén</a:t>
            </a:r>
          </a:p>
          <a:p>
            <a:r>
              <a:rPr lang="hu-HU" dirty="0" err="1"/>
              <a:t>quadriceps</a:t>
            </a:r>
            <a:r>
              <a:rPr lang="hu-HU" dirty="0"/>
              <a:t> </a:t>
            </a:r>
            <a:r>
              <a:rPr lang="hu-HU" dirty="0" err="1"/>
              <a:t>snip</a:t>
            </a:r>
            <a:r>
              <a:rPr lang="hu-HU" dirty="0"/>
              <a:t> – egyszerű, biztonságos kiterjesztés és nem szükséges a </a:t>
            </a:r>
            <a:r>
              <a:rPr lang="hu-HU" dirty="0" err="1"/>
              <a:t>rehab</a:t>
            </a:r>
            <a:r>
              <a:rPr lang="hu-HU" dirty="0"/>
              <a:t> megváltoztatása</a:t>
            </a:r>
          </a:p>
          <a:p>
            <a:r>
              <a:rPr lang="hu-HU" dirty="0"/>
              <a:t>TTO – a megfelelő technikával elvégezve megbízható, jól gyógyul </a:t>
            </a:r>
          </a:p>
          <a:p>
            <a:r>
              <a:rPr lang="hu-HU" dirty="0"/>
              <a:t>V-Y </a:t>
            </a:r>
            <a:r>
              <a:rPr lang="hu-HU" dirty="0" err="1"/>
              <a:t>quadricepsplasztika</a:t>
            </a:r>
            <a:r>
              <a:rPr lang="hu-HU" dirty="0"/>
              <a:t> – kerülendő, csak ha a fentiek nem lehetségesek</a:t>
            </a:r>
          </a:p>
        </p:txBody>
      </p:sp>
    </p:spTree>
    <p:extLst>
      <p:ext uri="{BB962C8B-B14F-4D97-AF65-F5344CB8AC3E}">
        <p14:creationId xmlns:p14="http://schemas.microsoft.com/office/powerpoint/2010/main" val="41369643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80BE89-A834-A03A-2BD5-9EAFF3A8B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Köszönöm a figyelmet!</a:t>
            </a:r>
          </a:p>
        </p:txBody>
      </p:sp>
      <p:pic>
        <p:nvPicPr>
          <p:cNvPr id="3" name="Kép 2" descr="A képen ég, fű, kültéri, természet látható&#10;&#10;Automatikusan generált leírás">
            <a:extLst>
              <a:ext uri="{FF2B5EF4-FFF2-40B4-BE49-F238E27FC236}">
                <a16:creationId xmlns:a16="http://schemas.microsoft.com/office/drawing/2014/main" id="{5BE9CDF1-8F8D-87BB-6A50-27484E66A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4815"/>
            <a:ext cx="12192000" cy="36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28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B46CCBD7-94DA-364C-8301-AEA127B15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61" y="275567"/>
            <a:ext cx="5264464" cy="597173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7D47E85-BE09-FC49-A0F4-D7A68B4F6A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66" t="46180" r="5055" b="26637"/>
          <a:stretch/>
        </p:blipFill>
        <p:spPr>
          <a:xfrm>
            <a:off x="6622735" y="874083"/>
            <a:ext cx="5411745" cy="48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15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Feltárások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5876" y="1355726"/>
            <a:ext cx="5232273" cy="457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medialis </a:t>
            </a:r>
            <a:r>
              <a:rPr lang="en-US" dirty="0" err="1"/>
              <a:t>parapatellaris</a:t>
            </a:r>
            <a:r>
              <a:rPr lang="en-US" dirty="0"/>
              <a:t> 1879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midvastus</a:t>
            </a:r>
            <a:r>
              <a:rPr lang="en-US" dirty="0"/>
              <a:t> 1997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subvastus</a:t>
            </a:r>
            <a:r>
              <a:rPr lang="en-US" dirty="0"/>
              <a:t> 1991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laterális</a:t>
            </a:r>
            <a:r>
              <a:rPr lang="en-US" dirty="0"/>
              <a:t> </a:t>
            </a:r>
            <a:r>
              <a:rPr lang="en-US" dirty="0" err="1"/>
              <a:t>parapatellaris</a:t>
            </a:r>
            <a:r>
              <a:rPr lang="en-US" dirty="0"/>
              <a:t>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9C98924-53B5-A044-B55C-E38B6F17A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218" y="517525"/>
            <a:ext cx="5394906" cy="558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8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587" y="209549"/>
            <a:ext cx="10938488" cy="1325563"/>
          </a:xfrm>
        </p:spPr>
        <p:txBody>
          <a:bodyPr/>
          <a:lstStyle/>
          <a:p>
            <a:r>
              <a:rPr lang="en-US" dirty="0" err="1"/>
              <a:t>Feltárások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5312" y="1413669"/>
            <a:ext cx="5232273" cy="457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err="1"/>
              <a:t>mediális</a:t>
            </a:r>
            <a:r>
              <a:rPr lang="en-US" b="1" dirty="0"/>
              <a:t> </a:t>
            </a:r>
            <a:r>
              <a:rPr lang="en-US" b="1" dirty="0" err="1"/>
              <a:t>parapatellaris</a:t>
            </a:r>
            <a:endParaRPr lang="en-US" b="1" dirty="0"/>
          </a:p>
          <a:p>
            <a:pPr marL="914400" lvl="1"/>
            <a:r>
              <a:rPr lang="en-US" dirty="0" err="1"/>
              <a:t>az</a:t>
            </a:r>
            <a:r>
              <a:rPr lang="en-US" dirty="0"/>
              <a:t> “</a:t>
            </a:r>
            <a:r>
              <a:rPr lang="en-US" dirty="0" err="1"/>
              <a:t>igásló</a:t>
            </a:r>
            <a:r>
              <a:rPr lang="en-US" dirty="0"/>
              <a:t>”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arany</a:t>
            </a:r>
            <a:r>
              <a:rPr lang="en-US" dirty="0"/>
              <a:t> standard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05F5347-9A36-0647-90EC-EA7525155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083" y="357187"/>
            <a:ext cx="6506330" cy="555783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E8912FE-5BD2-5B4B-B168-FB52DEDA6F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40" r="69438" b="50000"/>
          <a:stretch/>
        </p:blipFill>
        <p:spPr>
          <a:xfrm>
            <a:off x="1286419" y="2591594"/>
            <a:ext cx="3850845" cy="395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3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Feltárások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5312" y="1413669"/>
            <a:ext cx="5232273" cy="457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err="1"/>
              <a:t>mediális</a:t>
            </a:r>
            <a:r>
              <a:rPr lang="en-US" b="1" dirty="0"/>
              <a:t> </a:t>
            </a:r>
            <a:r>
              <a:rPr lang="en-US" b="1" dirty="0" err="1"/>
              <a:t>parapatelláris</a:t>
            </a:r>
            <a:endParaRPr lang="en-US" b="1" dirty="0"/>
          </a:p>
          <a:p>
            <a:pPr marL="914400" lvl="1"/>
            <a:r>
              <a:rPr lang="en-US" dirty="0"/>
              <a:t>patella </a:t>
            </a:r>
            <a:r>
              <a:rPr lang="en-US" dirty="0" err="1"/>
              <a:t>kifordítva</a:t>
            </a:r>
            <a:r>
              <a:rPr lang="en-US" dirty="0"/>
              <a:t>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csak</a:t>
            </a:r>
            <a:r>
              <a:rPr lang="en-US" dirty="0"/>
              <a:t> </a:t>
            </a:r>
            <a:r>
              <a:rPr lang="en-US" dirty="0" err="1"/>
              <a:t>lateralizálva</a:t>
            </a:r>
            <a:endParaRPr lang="en-US" dirty="0"/>
          </a:p>
          <a:p>
            <a:pPr marL="914400" lvl="1"/>
            <a:r>
              <a:rPr lang="en-US" dirty="0"/>
              <a:t>a </a:t>
            </a:r>
            <a:r>
              <a:rPr lang="en-US" dirty="0" err="1"/>
              <a:t>legjobb</a:t>
            </a:r>
            <a:r>
              <a:rPr lang="en-US" dirty="0"/>
              <a:t> a </a:t>
            </a:r>
            <a:r>
              <a:rPr lang="en-US" dirty="0" err="1"/>
              <a:t>kevés</a:t>
            </a:r>
            <a:r>
              <a:rPr lang="en-US" dirty="0"/>
              <a:t> </a:t>
            </a:r>
            <a:r>
              <a:rPr lang="en-US" dirty="0" err="1"/>
              <a:t>térdprotézist</a:t>
            </a:r>
            <a:r>
              <a:rPr lang="en-US" dirty="0"/>
              <a:t> </a:t>
            </a:r>
            <a:r>
              <a:rPr lang="en-US" dirty="0" err="1"/>
              <a:t>operálóknak</a:t>
            </a:r>
            <a:endParaRPr lang="en-US" dirty="0"/>
          </a:p>
          <a:p>
            <a:pPr marL="914400" lvl="1"/>
            <a:r>
              <a:rPr lang="en-US" dirty="0"/>
              <a:t>patella </a:t>
            </a:r>
            <a:r>
              <a:rPr lang="en-US" dirty="0" err="1"/>
              <a:t>baja</a:t>
            </a:r>
            <a:endParaRPr lang="en-US" dirty="0"/>
          </a:p>
          <a:p>
            <a:pPr marL="914400" lvl="1"/>
            <a:r>
              <a:rPr lang="en-US" dirty="0" err="1"/>
              <a:t>rosszul</a:t>
            </a:r>
            <a:r>
              <a:rPr lang="en-US" dirty="0"/>
              <a:t> </a:t>
            </a:r>
            <a:r>
              <a:rPr lang="en-US" dirty="0" err="1"/>
              <a:t>mozgó</a:t>
            </a:r>
            <a:r>
              <a:rPr lang="en-US" dirty="0"/>
              <a:t> </a:t>
            </a:r>
            <a:r>
              <a:rPr lang="en-US" dirty="0" err="1"/>
              <a:t>térd</a:t>
            </a:r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EEA2C6D-9C16-E840-9373-F5FFC592B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087" y="0"/>
            <a:ext cx="5966606" cy="598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4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785" y="225657"/>
            <a:ext cx="10515600" cy="1325563"/>
          </a:xfrm>
        </p:spPr>
        <p:txBody>
          <a:bodyPr/>
          <a:lstStyle/>
          <a:p>
            <a:r>
              <a:rPr lang="en-US" dirty="0" err="1"/>
              <a:t>Feltárások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5312" y="1413669"/>
            <a:ext cx="5232273" cy="457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err="1"/>
              <a:t>midvastus</a:t>
            </a:r>
            <a:endParaRPr lang="en-US" b="1" dirty="0"/>
          </a:p>
          <a:p>
            <a:pPr marL="914400" lvl="1"/>
            <a:r>
              <a:rPr lang="en-US" dirty="0" err="1"/>
              <a:t>korábban</a:t>
            </a:r>
            <a:r>
              <a:rPr lang="en-US" dirty="0"/>
              <a:t> </a:t>
            </a:r>
            <a:r>
              <a:rPr lang="en-US" dirty="0" err="1"/>
              <a:t>megy</a:t>
            </a:r>
            <a:r>
              <a:rPr lang="en-US" dirty="0"/>
              <a:t> a SLR</a:t>
            </a:r>
          </a:p>
          <a:p>
            <a:pPr marL="914400" lvl="1"/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feltétlenül</a:t>
            </a:r>
            <a:r>
              <a:rPr lang="en-US" dirty="0"/>
              <a:t> </a:t>
            </a:r>
            <a:r>
              <a:rPr lang="en-US" dirty="0" err="1"/>
              <a:t>jelent</a:t>
            </a:r>
            <a:r>
              <a:rPr lang="en-US" dirty="0"/>
              <a:t> korai </a:t>
            </a:r>
            <a:r>
              <a:rPr lang="en-US" dirty="0" err="1"/>
              <a:t>hazabocsájtást</a:t>
            </a:r>
            <a:endParaRPr lang="en-US" dirty="0"/>
          </a:p>
          <a:p>
            <a:pPr marL="914400" lvl="1"/>
            <a:r>
              <a:rPr lang="en-US" dirty="0" err="1"/>
              <a:t>kevesebb</a:t>
            </a:r>
            <a:r>
              <a:rPr lang="en-US" dirty="0"/>
              <a:t> a korai </a:t>
            </a:r>
            <a:r>
              <a:rPr lang="en-US" dirty="0" err="1"/>
              <a:t>fájdalom</a:t>
            </a:r>
            <a:r>
              <a:rPr lang="en-US" dirty="0"/>
              <a:t> </a:t>
            </a:r>
          </a:p>
          <a:p>
            <a:pPr marL="914400" lvl="1"/>
            <a:r>
              <a:rPr lang="hu-HU" dirty="0"/>
              <a:t>(</a:t>
            </a:r>
            <a:r>
              <a:rPr lang="en-US" dirty="0" err="1"/>
              <a:t>lehet</a:t>
            </a:r>
            <a:r>
              <a:rPr lang="en-US" dirty="0"/>
              <a:t> </a:t>
            </a:r>
            <a:r>
              <a:rPr lang="en-US" dirty="0" err="1"/>
              <a:t>kicsit</a:t>
            </a:r>
            <a:r>
              <a:rPr lang="en-US" dirty="0"/>
              <a:t> </a:t>
            </a:r>
            <a:r>
              <a:rPr lang="en-US" dirty="0" err="1"/>
              <a:t>időigényesebb</a:t>
            </a:r>
            <a:r>
              <a:rPr lang="en-US" dirty="0"/>
              <a:t>)</a:t>
            </a:r>
          </a:p>
          <a:p>
            <a:pPr marL="914400" lvl="1"/>
            <a:endParaRPr lang="en-US" b="1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96E3066-9466-AB42-AEBF-5EAF17D91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585" y="363207"/>
            <a:ext cx="6393559" cy="572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2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5094</TotalTime>
  <Words>684</Words>
  <Application>Microsoft Office PowerPoint</Application>
  <PresentationFormat>Szélesvásznú</PresentationFormat>
  <Paragraphs>228</Paragraphs>
  <Slides>49</Slides>
  <Notes>0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Wingdings</vt:lpstr>
      <vt:lpstr>Wingdings 2</vt:lpstr>
      <vt:lpstr>Office Theme</vt:lpstr>
      <vt:lpstr>Térdprotézis feltárások- mikor, melyik?</vt:lpstr>
      <vt:lpstr>PowerPoint-bemutató</vt:lpstr>
      <vt:lpstr>Lágyrészköpeny</vt:lpstr>
      <vt:lpstr>Lágyrészek</vt:lpstr>
      <vt:lpstr>PowerPoint-bemutató</vt:lpstr>
      <vt:lpstr>Feltárások</vt:lpstr>
      <vt:lpstr>Feltárások</vt:lpstr>
      <vt:lpstr>Feltárások</vt:lpstr>
      <vt:lpstr>Feltárások</vt:lpstr>
      <vt:lpstr>Feltárások</vt:lpstr>
      <vt:lpstr>Feltárások</vt:lpstr>
      <vt:lpstr>PowerPoint-bemutató</vt:lpstr>
      <vt:lpstr>Valgus </vt:lpstr>
      <vt:lpstr>Valgus súlyossága </vt:lpstr>
      <vt:lpstr>Femur</vt:lpstr>
      <vt:lpstr>PowerPoint-bemutató</vt:lpstr>
      <vt:lpstr>PowerPoint-bemutató</vt:lpstr>
      <vt:lpstr>Femur</vt:lpstr>
      <vt:lpstr>Tibia</vt:lpstr>
      <vt:lpstr>Patella</vt:lpstr>
      <vt:lpstr>Szalagok</vt:lpstr>
      <vt:lpstr>Társízületek</vt:lpstr>
      <vt:lpstr>Feltárás</vt:lpstr>
      <vt:lpstr>Medialis parapatellaris</vt:lpstr>
      <vt:lpstr>Midvastus</vt:lpstr>
      <vt:lpstr>Lateralis parapatellaris</vt:lpstr>
      <vt:lpstr>Lateralis parapatellaris</vt:lpstr>
      <vt:lpstr>Lateralis parapatellaris</vt:lpstr>
      <vt:lpstr>Lateralis parapatellaris</vt:lpstr>
      <vt:lpstr>Felszabadítások</vt:lpstr>
      <vt:lpstr>Felszabadítások</vt:lpstr>
      <vt:lpstr>Felszabadítások</vt:lpstr>
      <vt:lpstr>Felszabadítások</vt:lpstr>
      <vt:lpstr>PowerPoint-bemutató</vt:lpstr>
      <vt:lpstr>PCL</vt:lpstr>
      <vt:lpstr>Lateralis parapatellaris</vt:lpstr>
      <vt:lpstr>Lateralis parapatellaris</vt:lpstr>
      <vt:lpstr>Melyiket?</vt:lpstr>
      <vt:lpstr>PowerPoint-bemutató</vt:lpstr>
      <vt:lpstr>PowerPoint-bemutató</vt:lpstr>
      <vt:lpstr>Kiterjesztési lehetőségek</vt:lpstr>
      <vt:lpstr>Kiterjesztési lehetőségek</vt:lpstr>
      <vt:lpstr>Kiterjesztési lehetőségek</vt:lpstr>
      <vt:lpstr>Kiterjesztési lehetőségek</vt:lpstr>
      <vt:lpstr>Kiterjesztési lehetőségek</vt:lpstr>
      <vt:lpstr>Kiterjesztési lehetőségek</vt:lpstr>
      <vt:lpstr>Kiterjesztési lehetőségek</vt:lpstr>
      <vt:lpstr>Összefoglalás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Laszlo Arany</dc:creator>
  <cp:lastModifiedBy>Krisztian Sisak</cp:lastModifiedBy>
  <cp:revision>183</cp:revision>
  <dcterms:created xsi:type="dcterms:W3CDTF">2022-05-29T16:29:42Z</dcterms:created>
  <dcterms:modified xsi:type="dcterms:W3CDTF">2023-11-10T11:27:51Z</dcterms:modified>
</cp:coreProperties>
</file>