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53"/>
  </p:notesMasterIdLst>
  <p:sldIdLst>
    <p:sldId id="256" r:id="rId3"/>
    <p:sldId id="282" r:id="rId4"/>
    <p:sldId id="283" r:id="rId5"/>
    <p:sldId id="307" r:id="rId6"/>
    <p:sldId id="308" r:id="rId7"/>
    <p:sldId id="302" r:id="rId8"/>
    <p:sldId id="304" r:id="rId9"/>
    <p:sldId id="267" r:id="rId10"/>
    <p:sldId id="286" r:id="rId11"/>
    <p:sldId id="268" r:id="rId12"/>
    <p:sldId id="281" r:id="rId13"/>
    <p:sldId id="285" r:id="rId14"/>
    <p:sldId id="262" r:id="rId15"/>
    <p:sldId id="271" r:id="rId16"/>
    <p:sldId id="288" r:id="rId17"/>
    <p:sldId id="305" r:id="rId18"/>
    <p:sldId id="306" r:id="rId19"/>
    <p:sldId id="272" r:id="rId20"/>
    <p:sldId id="287" r:id="rId21"/>
    <p:sldId id="273" r:id="rId22"/>
    <p:sldId id="278" r:id="rId23"/>
    <p:sldId id="280" r:id="rId24"/>
    <p:sldId id="279" r:id="rId25"/>
    <p:sldId id="303" r:id="rId26"/>
    <p:sldId id="309" r:id="rId27"/>
    <p:sldId id="310" r:id="rId28"/>
    <p:sldId id="311" r:id="rId29"/>
    <p:sldId id="312" r:id="rId30"/>
    <p:sldId id="314" r:id="rId31"/>
    <p:sldId id="289" r:id="rId32"/>
    <p:sldId id="291" r:id="rId33"/>
    <p:sldId id="290" r:id="rId34"/>
    <p:sldId id="300" r:id="rId35"/>
    <p:sldId id="301" r:id="rId36"/>
    <p:sldId id="257" r:id="rId37"/>
    <p:sldId id="264" r:id="rId38"/>
    <p:sldId id="258" r:id="rId39"/>
    <p:sldId id="259" r:id="rId40"/>
    <p:sldId id="260" r:id="rId41"/>
    <p:sldId id="261" r:id="rId42"/>
    <p:sldId id="284" r:id="rId43"/>
    <p:sldId id="265" r:id="rId44"/>
    <p:sldId id="263" r:id="rId45"/>
    <p:sldId id="269" r:id="rId46"/>
    <p:sldId id="275" r:id="rId47"/>
    <p:sldId id="276" r:id="rId48"/>
    <p:sldId id="277" r:id="rId49"/>
    <p:sldId id="274" r:id="rId50"/>
    <p:sldId id="270" r:id="rId51"/>
    <p:sldId id="266" r:id="rId52"/>
  </p:sldIdLst>
  <p:sldSz cx="12192000" cy="6858000"/>
  <p:notesSz cx="6858000" cy="9144000"/>
  <p:defaultTextStyle>
    <a:defPPr>
      <a:defRPr lang="en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AE59D6-2D4E-2D4A-A9A2-7AF54B684540}" v="213" dt="2023-11-11T09:38:32.0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3501"/>
    <p:restoredTop sz="94648"/>
  </p:normalViewPr>
  <p:slideViewPr>
    <p:cSldViewPr snapToGrid="0" showGuides="1">
      <p:cViewPr>
        <p:scale>
          <a:sx n="73" d="100"/>
          <a:sy n="73" d="100"/>
        </p:scale>
        <p:origin x="416" y="11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microsoft.com/office/2015/10/relationships/revisionInfo" Target="revisionInfo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DCBC82-20AA-794E-BB3C-3BEA54EE1D69}" type="datetimeFigureOut">
              <a:rPr lang="en-HU" smtClean="0"/>
              <a:t>2023. 11. 10.</a:t>
            </a:fld>
            <a:endParaRPr lang="en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E39689-49CF-CF4D-A174-AC7D4EB298AC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550837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4960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34E2F-6C8A-8D14-2961-D40F5D5B77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9753B3-0F49-C87C-BA43-B98AEF55CD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92FA14-9666-AABD-3711-6FE9EA098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C9456-585A-6C41-BBEF-F3B91CDAF136}" type="datetimeFigureOut">
              <a:rPr lang="en-HU" smtClean="0"/>
              <a:t>2023. 11. 10.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5D899B-B243-8A48-B011-4F9450BB6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BCCF38-76AD-B8E8-75E0-F400B30C1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877C9-256D-2545-9047-DA29A48494DE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142332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76710-F80F-2293-9F60-8719FD611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8D68C8-8ADF-92AD-C3BF-2EAB106DAB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0973D-87FF-A0B6-742B-1D09E1DA5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C9456-585A-6C41-BBEF-F3B91CDAF136}" type="datetimeFigureOut">
              <a:rPr lang="en-HU" smtClean="0"/>
              <a:t>2023. 11. 10.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D7690-2BFC-AA41-D1C9-9B969FAE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AAF7AF-1861-6AB8-684A-4A46F0E29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877C9-256D-2545-9047-DA29A48494DE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516193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32C297-0B12-0848-79C1-1F030D10BC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ABA10E-387E-B593-A181-8451D78954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B1972A-29B3-B2E5-1F39-D0AA3E293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C9456-585A-6C41-BBEF-F3B91CDAF136}" type="datetimeFigureOut">
              <a:rPr lang="en-HU" smtClean="0"/>
              <a:t>2023. 11. 10.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B1323-FCEF-EA96-46AF-93AC2E03C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4C197-13D2-AF5B-0E54-DB4081069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877C9-256D-2545-9047-DA29A48494DE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750698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203201" y="6477001"/>
            <a:ext cx="10518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Copyrights apply</a:t>
            </a:r>
          </a:p>
        </p:txBody>
      </p:sp>
    </p:spTree>
    <p:extLst>
      <p:ext uri="{BB962C8B-B14F-4D97-AF65-F5344CB8AC3E}">
        <p14:creationId xmlns:p14="http://schemas.microsoft.com/office/powerpoint/2010/main" val="555430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18" b="9793"/>
          <a:stretch/>
        </p:blipFill>
        <p:spPr>
          <a:xfrm>
            <a:off x="7894613" y="3536348"/>
            <a:ext cx="4297388" cy="3325253"/>
          </a:xfrm>
          <a:prstGeom prst="rect">
            <a:avLst/>
          </a:prstGeom>
        </p:spPr>
      </p:pic>
      <p:sp>
        <p:nvSpPr>
          <p:cNvPr id="12" name="Rectangle 7"/>
          <p:cNvSpPr>
            <a:spLocks noChangeArrowheads="1"/>
          </p:cNvSpPr>
          <p:nvPr userDrawn="1"/>
        </p:nvSpPr>
        <p:spPr bwMode="auto">
          <a:xfrm>
            <a:off x="0" y="6346298"/>
            <a:ext cx="12192000" cy="51170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40000"/>
              </a:spcBef>
              <a:buClr>
                <a:schemeClr val="tx1"/>
              </a:buClr>
              <a:buSzPct val="115000"/>
              <a:buFont typeface="Wingdings" pitchFamily="2" charset="2"/>
              <a:buNone/>
              <a:defRPr/>
            </a:pPr>
            <a:endParaRPr lang="en-US" sz="180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480421"/>
            <a:ext cx="2844800" cy="241054"/>
          </a:xfrm>
        </p:spPr>
        <p:txBody>
          <a:bodyPr/>
          <a:lstStyle>
            <a:lvl1pPr>
              <a:spcBef>
                <a:spcPct val="0"/>
              </a:spcBef>
              <a:buClrTx/>
              <a:buSzTx/>
              <a:buFontTx/>
              <a:buNone/>
              <a:defRPr sz="10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480421"/>
            <a:ext cx="3860800" cy="241054"/>
          </a:xfrm>
        </p:spPr>
        <p:txBody>
          <a:bodyPr/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0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480421"/>
            <a:ext cx="2844800" cy="241054"/>
          </a:xfrm>
        </p:spPr>
        <p:txBody>
          <a:bodyPr/>
          <a:lstStyle>
            <a:lvl1pPr>
              <a:defRPr/>
            </a:lvl1pPr>
          </a:lstStyle>
          <a:p>
            <a:fld id="{50465DC2-45F8-4762-B9CD-E38291FDF6B7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Line 8"/>
          <p:cNvSpPr>
            <a:spLocks noChangeShapeType="1"/>
          </p:cNvSpPr>
          <p:nvPr userDrawn="1"/>
        </p:nvSpPr>
        <p:spPr bwMode="auto">
          <a:xfrm>
            <a:off x="0" y="922736"/>
            <a:ext cx="12192000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GB" sz="1800">
              <a:ea typeface="ＭＳ Ｐゴシック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7" y="55951"/>
            <a:ext cx="3624807" cy="79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6059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229293"/>
            <a:ext cx="10852151" cy="4965616"/>
          </a:xfrm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4488AD-14F9-4C81-82C2-0D022B4BD713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11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38947"/>
            <a:ext cx="4790387" cy="313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 lvl="0"/>
            <a:r>
              <a:rPr lang="en-US" altLang="en-US" dirty="0"/>
              <a:t>Click to edit title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3739905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239756"/>
            <a:ext cx="4639336" cy="31364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599" y="1174793"/>
            <a:ext cx="10852151" cy="5008005"/>
          </a:xfrm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F864DE-D221-452D-A776-7F91033F750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1925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1" y="1245883"/>
            <a:ext cx="5323417" cy="4864247"/>
          </a:xfrm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36216" y="1242806"/>
            <a:ext cx="5325533" cy="4867324"/>
          </a:xfrm>
        </p:spPr>
        <p:txBody>
          <a:bodyPr/>
          <a:lstStyle>
            <a:lvl1pPr marL="180000" indent="-180000">
              <a:spcBef>
                <a:spcPts val="600"/>
              </a:spcBef>
              <a:buFont typeface="Arial" pitchFamily="34" charset="0"/>
              <a:buChar char="•"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819696-1564-4AA2-BB99-FCDC0771937F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8" name="Rectangle 12"/>
          <p:cNvSpPr txBox="1">
            <a:spLocks noChangeArrowheads="1"/>
          </p:cNvSpPr>
          <p:nvPr userDrawn="1"/>
        </p:nvSpPr>
        <p:spPr bwMode="auto">
          <a:xfrm>
            <a:off x="609600" y="216549"/>
            <a:ext cx="4637448" cy="313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151A65"/>
                </a:solidFill>
                <a:latin typeface="Arial" pitchFamily="-8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151A65"/>
                </a:solidFill>
                <a:latin typeface="Arial" pitchFamily="-8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151A65"/>
                </a:solidFill>
                <a:latin typeface="Arial" pitchFamily="-8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151A65"/>
                </a:solidFill>
                <a:latin typeface="Arial" pitchFamily="-8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pitchFamily="-84" charset="0"/>
                <a:ea typeface="Arial" pitchFamily="-84" charset="0"/>
                <a:cs typeface="Arial" pitchFamily="-8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pitchFamily="-84" charset="0"/>
                <a:ea typeface="Arial" pitchFamily="-84" charset="0"/>
                <a:cs typeface="Arial" pitchFamily="-8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pitchFamily="-84" charset="0"/>
                <a:ea typeface="Arial" pitchFamily="-84" charset="0"/>
                <a:cs typeface="Arial" pitchFamily="-8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pitchFamily="-84" charset="0"/>
                <a:ea typeface="Arial" pitchFamily="-84" charset="0"/>
                <a:cs typeface="Arial" pitchFamily="-84" charset="0"/>
              </a:defRPr>
            </a:lvl9pPr>
          </a:lstStyle>
          <a:p>
            <a:pPr algn="l"/>
            <a:r>
              <a:rPr lang="en-US" altLang="en-US" sz="2400" kern="0" dirty="0"/>
              <a:t>Click to edit title</a:t>
            </a:r>
            <a:endParaRPr lang="en-GB" alt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10190306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B3AF0C-3894-4EFE-814C-C97CBD346D9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8183"/>
            <a:ext cx="4637448" cy="313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title</a:t>
            </a:r>
            <a:endParaRPr lang="en-GB" alt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1" y="1245883"/>
            <a:ext cx="5323417" cy="4864247"/>
          </a:xfrm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half" idx="13"/>
          </p:nvPr>
        </p:nvSpPr>
        <p:spPr>
          <a:xfrm>
            <a:off x="6246718" y="1245883"/>
            <a:ext cx="5323417" cy="4864247"/>
          </a:xfrm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2045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1" y="1108184"/>
            <a:ext cx="5323417" cy="52017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36216" y="1108183"/>
            <a:ext cx="5325533" cy="52017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1F5459-41DC-43E3-A422-6F4C1EE585BF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9489"/>
            <a:ext cx="4637448" cy="313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title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97167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2368" y="203607"/>
            <a:ext cx="4790387" cy="313645"/>
          </a:xfrm>
        </p:spPr>
        <p:txBody>
          <a:bodyPr/>
          <a:lstStyle/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2BF43-40EC-412B-9BDD-4AD760A95683}" type="slidenum">
              <a:rPr lang="en-GB" altLang="en-US" smtClean="0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18042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E7979-5E15-5421-65B5-F4A12C348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68B58-B845-CFE8-BCA3-D23F04445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43FDBD-F4D6-0949-9748-0B0E8E27A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C9456-585A-6C41-BBEF-F3B91CDAF136}" type="datetimeFigureOut">
              <a:rPr lang="en-HU" smtClean="0"/>
              <a:t>2023. 11. 10.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940818-BA5E-654F-C360-1D249B644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7A8D3-1F35-0E51-E93A-DBF96D469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877C9-256D-2545-9047-DA29A48494DE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8827678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209663"/>
            <a:ext cx="5750367" cy="341400"/>
          </a:xfrm>
        </p:spPr>
        <p:txBody>
          <a:bodyPr/>
          <a:lstStyle/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2BF43-40EC-412B-9BDD-4AD760A95683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920457"/>
            <a:ext cx="12192000" cy="5589345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115000"/>
              <a:buFont typeface="Wingdings" pitchFamily="-84" charset="2"/>
              <a:buNone/>
              <a:tabLst/>
            </a:pPr>
            <a:endParaRPr kumimoji="0" lang="en-GB" sz="17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84" charset="0"/>
              <a:ea typeface="Arial" pitchFamily="-84" charset="0"/>
              <a:cs typeface="Arial" pitchFamily="-84" charset="0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1" y="1191488"/>
            <a:ext cx="5323417" cy="48688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99249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1" y="1191488"/>
            <a:ext cx="5323417" cy="48688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 hasCustomPrompt="1"/>
          </p:nvPr>
        </p:nvSpPr>
        <p:spPr>
          <a:xfrm>
            <a:off x="6225250" y="1212977"/>
            <a:ext cx="5325533" cy="271020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 hasCustomPrompt="1"/>
          </p:nvPr>
        </p:nvSpPr>
        <p:spPr>
          <a:xfrm>
            <a:off x="6225250" y="4084786"/>
            <a:ext cx="5325533" cy="197559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683E5C-F415-4E74-A9A8-7466CFD705F2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37034"/>
            <a:ext cx="4637448" cy="313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title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149240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2C4F8-DDBF-CA96-07BA-3951F05C3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BEC652-54C6-48A9-D359-21121B73E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46624E-9A38-F2D0-42A3-54DA70DA7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C9456-585A-6C41-BBEF-F3B91CDAF136}" type="datetimeFigureOut">
              <a:rPr lang="en-HU" smtClean="0"/>
              <a:t>2023. 11. 10.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CD4FAC-CDB9-78F3-7F6D-BDD0B306A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8B54C8-DBE1-E217-161E-062D0FBFD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877C9-256D-2545-9047-DA29A48494DE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016022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A76CC-19B2-E4F7-1813-6774CE3F1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41840-54CF-DC1C-1F0F-12FA4E8185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9330F5-BD26-390E-6E3B-A9347869E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2B1D8-FF12-AF36-7FCD-97B977278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C9456-585A-6C41-BBEF-F3B91CDAF136}" type="datetimeFigureOut">
              <a:rPr lang="en-HU" smtClean="0"/>
              <a:t>2023. 11. 10.</a:t>
            </a:fld>
            <a:endParaRPr lang="en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A7EEE7-1805-832D-1CD1-8A882879C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59CF62-4765-E199-31F3-1FF598F4C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877C9-256D-2545-9047-DA29A48494DE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74066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4BA83-6E0E-F290-4F06-508C091A7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E6EA29-FA4E-925F-6158-778FC163A5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D7D9B3-6783-558A-B0C5-6B94CEF10A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024C51-01D3-5FCE-4C76-7C587EB12D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5B4F05-BA11-D7EF-00A8-7C6BC8C5E9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D64849-917E-09CB-9904-4379276EA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C9456-585A-6C41-BBEF-F3B91CDAF136}" type="datetimeFigureOut">
              <a:rPr lang="en-HU" smtClean="0"/>
              <a:t>2023. 11. 10.</a:t>
            </a:fld>
            <a:endParaRPr lang="en-H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8FB076-BA9D-BDF9-07DB-DD4F7E79F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BCD2F4-DF87-1A8A-FA8B-8A3C69C88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877C9-256D-2545-9047-DA29A48494DE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030077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F9F2F-6E15-D644-E223-B26B502D4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719567-B37A-CE43-C57F-E38966ED6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C9456-585A-6C41-BBEF-F3B91CDAF136}" type="datetimeFigureOut">
              <a:rPr lang="en-HU" smtClean="0"/>
              <a:t>2023. 11. 10.</a:t>
            </a:fld>
            <a:endParaRPr lang="en-H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CE0E04-2F8E-DE37-204E-2E825F9F2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281B06-13EC-FEFB-070E-F59ED557A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877C9-256D-2545-9047-DA29A48494DE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368792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BEBD2A-B506-E0AC-AC84-E49B12A50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C9456-585A-6C41-BBEF-F3B91CDAF136}" type="datetimeFigureOut">
              <a:rPr lang="en-HU" smtClean="0"/>
              <a:t>2023. 11. 10.</a:t>
            </a:fld>
            <a:endParaRPr lang="en-H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506F71-AADB-6A23-0E02-4195FFE5A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FD590D-6480-FC30-4128-002E2253C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877C9-256D-2545-9047-DA29A48494DE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409696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1DEF0-7E3C-47A6-28A7-27E3E67B6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1E755-FD00-68CD-DFA6-2DF37ECC7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AE1B19-C5F4-7F9A-AC47-5F8D7F84F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2EA42-6AA4-82E9-233C-AC72491E1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C9456-585A-6C41-BBEF-F3B91CDAF136}" type="datetimeFigureOut">
              <a:rPr lang="en-HU" smtClean="0"/>
              <a:t>2023. 11. 10.</a:t>
            </a:fld>
            <a:endParaRPr lang="en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276B43-3E87-D810-A12C-99CF19D4C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217241-0A59-F0F6-9B1A-A2E3E03C8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877C9-256D-2545-9047-DA29A48494DE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4218799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03720-9DE3-0ACF-BAC9-352E3A11E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A569-397F-B87A-B3CD-BA7EB9C85D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5DF8CA-7636-2326-B3E8-1057B1F3E3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A1A1C0-7454-29D9-9F1E-0F18CCFE6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C9456-585A-6C41-BBEF-F3B91CDAF136}" type="datetimeFigureOut">
              <a:rPr lang="en-HU" smtClean="0"/>
              <a:t>2023. 11. 10.</a:t>
            </a:fld>
            <a:endParaRPr lang="en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B5B5FE-E73C-DFCB-46E6-0D8EE1FF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C4213-240A-21B4-A6A0-7D123438E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877C9-256D-2545-9047-DA29A48494DE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943221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896E84-583B-362D-0639-D01C09AF7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427A3-07D6-8B37-A2A8-AF2D2BD01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B8CE9-8F40-9AF3-3519-DE9C6ED693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C9456-585A-6C41-BBEF-F3B91CDAF136}" type="datetimeFigureOut">
              <a:rPr lang="en-HU" smtClean="0"/>
              <a:t>2023. 11. 10.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61C5A-A611-3BCC-5679-EB20BED15C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A14227-D818-AC44-32FE-EA1B049406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877C9-256D-2545-9047-DA29A48494DE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030631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 userDrawn="1"/>
        </p:nvSpPr>
        <p:spPr bwMode="auto">
          <a:xfrm>
            <a:off x="0" y="6500814"/>
            <a:ext cx="12192000" cy="3571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40000"/>
              </a:spcBef>
              <a:buClr>
                <a:schemeClr val="tx1"/>
              </a:buClr>
              <a:buSzPct val="115000"/>
              <a:buFont typeface="Wingdings" pitchFamily="2" charset="2"/>
              <a:buNone/>
              <a:defRPr/>
            </a:pPr>
            <a:endParaRPr lang="en-US" sz="1800">
              <a:solidFill>
                <a:schemeClr val="bg1"/>
              </a:solidFill>
              <a:ea typeface="ＭＳ Ｐゴシック" charset="-128"/>
            </a:endParaRPr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597651"/>
            <a:ext cx="1314451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15001" y="6597651"/>
            <a:ext cx="884767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0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94534" y="6597651"/>
            <a:ext cx="33443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fld id="{AE62BF43-40EC-412B-9BDD-4AD760A95683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748" y="1246965"/>
            <a:ext cx="10852151" cy="4685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  <a:p>
            <a:pPr lvl="4"/>
            <a:r>
              <a:rPr lang="en-GB" altLang="en-US" dirty="0"/>
              <a:t>Fifth level</a:t>
            </a:r>
          </a:p>
        </p:txBody>
      </p:sp>
      <p:sp>
        <p:nvSpPr>
          <p:cNvPr id="1031" name="Line 8"/>
          <p:cNvSpPr>
            <a:spLocks noChangeShapeType="1"/>
          </p:cNvSpPr>
          <p:nvPr userDrawn="1"/>
        </p:nvSpPr>
        <p:spPr bwMode="auto">
          <a:xfrm>
            <a:off x="0" y="915414"/>
            <a:ext cx="12192000" cy="0"/>
          </a:xfrm>
          <a:prstGeom prst="line">
            <a:avLst/>
          </a:prstGeom>
          <a:noFill/>
          <a:ln w="3175">
            <a:solidFill>
              <a:srgbClr val="1D155F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GB" sz="1800">
              <a:ea typeface="ＭＳ Ｐゴシック" charset="-128"/>
            </a:endParaRPr>
          </a:p>
        </p:txBody>
      </p:sp>
      <p:sp>
        <p:nvSpPr>
          <p:cNvPr id="3081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684748" y="221772"/>
            <a:ext cx="4790387" cy="313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title</a:t>
            </a:r>
            <a:endParaRPr lang="en-GB" alt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141" y="96065"/>
            <a:ext cx="999039" cy="74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53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00" b="1">
          <a:solidFill>
            <a:srgbClr val="151A65"/>
          </a:solidFill>
          <a:latin typeface="Arial" pitchFamily="-84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00" b="1">
          <a:solidFill>
            <a:srgbClr val="151A65"/>
          </a:solidFill>
          <a:latin typeface="Arial" pitchFamily="-84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00" b="1">
          <a:solidFill>
            <a:srgbClr val="151A65"/>
          </a:solidFill>
          <a:latin typeface="Arial" pitchFamily="-84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00" b="1">
          <a:solidFill>
            <a:srgbClr val="151A65"/>
          </a:solidFill>
          <a:latin typeface="Arial" pitchFamily="-84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900" b="1">
          <a:solidFill>
            <a:schemeClr val="tx1"/>
          </a:solidFill>
          <a:latin typeface="Arial" pitchFamily="-84" charset="0"/>
          <a:ea typeface="Arial" pitchFamily="-84" charset="0"/>
          <a:cs typeface="Arial" pitchFamily="-8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900" b="1">
          <a:solidFill>
            <a:schemeClr val="tx1"/>
          </a:solidFill>
          <a:latin typeface="Arial" pitchFamily="-84" charset="0"/>
          <a:ea typeface="Arial" pitchFamily="-84" charset="0"/>
          <a:cs typeface="Arial" pitchFamily="-8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900" b="1">
          <a:solidFill>
            <a:schemeClr val="tx1"/>
          </a:solidFill>
          <a:latin typeface="Arial" pitchFamily="-84" charset="0"/>
          <a:ea typeface="Arial" pitchFamily="-84" charset="0"/>
          <a:cs typeface="Arial" pitchFamily="-8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900" b="1">
          <a:solidFill>
            <a:schemeClr val="tx1"/>
          </a:solidFill>
          <a:latin typeface="Arial" pitchFamily="-84" charset="0"/>
          <a:ea typeface="Arial" pitchFamily="-84" charset="0"/>
          <a:cs typeface="Arial" pitchFamily="-84" charset="0"/>
        </a:defRPr>
      </a:lvl9pPr>
    </p:titleStyle>
    <p:bodyStyle>
      <a:lvl1pPr marL="342900" indent="-342900" algn="l" rtl="0" eaLnBrk="0" fontAlgn="base" hangingPunct="0">
        <a:spcBef>
          <a:spcPts val="1000"/>
        </a:spcBef>
        <a:spcAft>
          <a:spcPct val="0"/>
        </a:spcAft>
        <a:defRPr sz="16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180000" indent="-180000" algn="l" rtl="0" eaLnBrk="0" fontAlgn="base" hangingPunct="0">
        <a:spcBef>
          <a:spcPts val="6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540000" indent="-180000" algn="l" rtl="0" eaLnBrk="0" fontAlgn="base" hangingPunct="0">
        <a:spcBef>
          <a:spcPts val="600"/>
        </a:spcBef>
        <a:spcAft>
          <a:spcPct val="0"/>
        </a:spcAft>
        <a:buFont typeface="Arial" panose="020B0604020202020204" pitchFamily="34" charset="0"/>
        <a:buChar char="◦"/>
        <a:defRPr sz="16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900000" indent="-180000" algn="l" rtl="0" eaLnBrk="0" fontAlgn="base" hangingPunct="0">
        <a:spcBef>
          <a:spcPts val="600"/>
        </a:spcBef>
        <a:spcAft>
          <a:spcPct val="0"/>
        </a:spcAft>
        <a:buFont typeface="Arial" panose="020B0604020202020204" pitchFamily="34" charset="0"/>
        <a:buChar char="–"/>
        <a:defRPr sz="16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260000" indent="-180000" algn="l" rtl="0" eaLnBrk="0" fontAlgn="base" hangingPunct="0">
        <a:spcBef>
          <a:spcPts val="600"/>
        </a:spcBef>
        <a:spcAft>
          <a:spcPct val="0"/>
        </a:spcAft>
        <a:buFont typeface="Arial" panose="020B0604020202020204" pitchFamily="34" charset="0"/>
        <a:buChar char="–"/>
        <a:defRPr sz="16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450975" indent="-182563" algn="l" rtl="0" fontAlgn="base">
        <a:lnSpc>
          <a:spcPct val="95000"/>
        </a:lnSpc>
        <a:spcBef>
          <a:spcPct val="4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  <a:ea typeface="+mn-ea"/>
          <a:cs typeface="+mn-cs"/>
        </a:defRPr>
      </a:lvl6pPr>
      <a:lvl7pPr marL="1908175" indent="-182563" algn="l" rtl="0" fontAlgn="base">
        <a:lnSpc>
          <a:spcPct val="95000"/>
        </a:lnSpc>
        <a:spcBef>
          <a:spcPct val="4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  <a:ea typeface="+mn-ea"/>
          <a:cs typeface="+mn-cs"/>
        </a:defRPr>
      </a:lvl7pPr>
      <a:lvl8pPr marL="2365375" indent="-182563" algn="l" rtl="0" fontAlgn="base">
        <a:lnSpc>
          <a:spcPct val="95000"/>
        </a:lnSpc>
        <a:spcBef>
          <a:spcPct val="4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  <a:ea typeface="+mn-ea"/>
          <a:cs typeface="+mn-cs"/>
        </a:defRPr>
      </a:lvl8pPr>
      <a:lvl9pPr marL="2822575" indent="-182563" algn="l" rtl="0" fontAlgn="base">
        <a:lnSpc>
          <a:spcPct val="95000"/>
        </a:lnSpc>
        <a:spcBef>
          <a:spcPct val="40000"/>
        </a:spcBef>
        <a:spcAft>
          <a:spcPct val="0"/>
        </a:spcAft>
        <a:buChar char="»"/>
        <a:defRPr sz="19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ra.com/news-publications/asra-newsletter/newsletter-item/asra-news/2022/05/01/how-i-do-it-genicular-nerve-blocks-for-acute-pain" TargetMode="External"/><Relationship Id="rId2" Type="http://schemas.openxmlformats.org/officeDocument/2006/relationships/hyperlink" Target="https://academic.oup.com/painmedicine/article/21/5/922/5549281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ntechopen.com/chapters/77934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22DA84-D809-A1A2-8049-EAA7C7CE6B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7112" y="1156502"/>
            <a:ext cx="7115257" cy="3004145"/>
          </a:xfrm>
        </p:spPr>
        <p:txBody>
          <a:bodyPr>
            <a:normAutofit/>
          </a:bodyPr>
          <a:lstStyle/>
          <a:p>
            <a:r>
              <a:rPr lang="en-HU" sz="5100" dirty="0"/>
              <a:t>Térdprotézis fájdalomcsillapítása</a:t>
            </a:r>
            <a:br>
              <a:rPr lang="en-HU" sz="5100" dirty="0"/>
            </a:br>
            <a:br>
              <a:rPr lang="en-HU" sz="5100" dirty="0"/>
            </a:br>
            <a:r>
              <a:rPr lang="en-HU" sz="5100" dirty="0"/>
              <a:t>L I A szerepe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F040E-A35C-CDD2-926B-296B33433E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4715" y="4885315"/>
            <a:ext cx="5334931" cy="1754971"/>
          </a:xfrm>
        </p:spPr>
        <p:txBody>
          <a:bodyPr>
            <a:normAutofit/>
          </a:bodyPr>
          <a:lstStyle/>
          <a:p>
            <a:r>
              <a:rPr lang="en-HU" sz="1800" i="1" dirty="0"/>
              <a:t>Rugonfalvi Kiss Szabolcs</a:t>
            </a:r>
          </a:p>
          <a:p>
            <a:r>
              <a:rPr lang="en-HU" sz="1800" i="1" dirty="0"/>
              <a:t>MD, PhD, EDAIC, EDIC</a:t>
            </a:r>
          </a:p>
          <a:p>
            <a:r>
              <a:rPr lang="en-HU" sz="1800" i="1" dirty="0"/>
              <a:t>Észak-Pesti Centrumkórház, Honvédkórház</a:t>
            </a:r>
          </a:p>
          <a:p>
            <a:r>
              <a:rPr lang="en-HU" sz="1800" i="1" dirty="0"/>
              <a:t>Wáberer Medical Center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Picture 4" descr="A group of hands holding puzzle pieces&#10;&#10;Description automatically generated">
            <a:extLst>
              <a:ext uri="{FF2B5EF4-FFF2-40B4-BE49-F238E27FC236}">
                <a16:creationId xmlns:a16="http://schemas.microsoft.com/office/drawing/2014/main" id="{14116473-3512-1609-1711-3F1C5785EC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9" r="-2" b="5869"/>
          <a:stretch/>
        </p:blipFill>
        <p:spPr>
          <a:xfrm>
            <a:off x="530529" y="1330949"/>
            <a:ext cx="4276583" cy="4276583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993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38AD141-4394-AC8E-E1DA-79E79D892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U" dirty="0"/>
              <a:t>L I A – az eredet</a:t>
            </a:r>
          </a:p>
        </p:txBody>
      </p:sp>
      <p:pic>
        <p:nvPicPr>
          <p:cNvPr id="5" name="Content Placeholder 4" descr="A screenshot of a medical document&#10;&#10;Description automatically generated">
            <a:extLst>
              <a:ext uri="{FF2B5EF4-FFF2-40B4-BE49-F238E27FC236}">
                <a16:creationId xmlns:a16="http://schemas.microsoft.com/office/drawing/2014/main" id="{76523A1D-7268-5666-E046-8972671C67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819195">
            <a:off x="5766580" y="599075"/>
            <a:ext cx="5695702" cy="5538636"/>
          </a:xfrm>
          <a:prstGeom prst="rect">
            <a:avLst/>
          </a:prstGeom>
          <a:effectLst>
            <a:outerShdw blurRad="50800" dist="161111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9F6D27-2D92-3E1E-EB62-E1CBE70C7AA1}"/>
              </a:ext>
            </a:extLst>
          </p:cNvPr>
          <p:cNvSpPr txBox="1"/>
          <p:nvPr/>
        </p:nvSpPr>
        <p:spPr>
          <a:xfrm>
            <a:off x="235445" y="2310080"/>
            <a:ext cx="56729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HU" sz="2400" dirty="0"/>
              <a:t>2005-2006 beteggyűjtés – közlemény 2008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HU" sz="2400" dirty="0"/>
              <a:t>Austrál ortopéd csoport: Kerr - Kohen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HU" sz="2400" dirty="0"/>
              <a:t>325 beteg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T</a:t>
            </a:r>
            <a:r>
              <a:rPr lang="en-HU" sz="2400" dirty="0"/>
              <a:t>ervezett csípő resurfacing - HRA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HU" sz="2400" dirty="0"/>
              <a:t>Csípő arthroplasztika – THR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HU" sz="2400" dirty="0"/>
              <a:t>Primer térdprotézis – TKR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HU" sz="2400" dirty="0"/>
              <a:t>Első séta 5-6h postop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HU" sz="2400" dirty="0"/>
              <a:t>Független mobilitás 13-22h postop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HU" sz="2400" dirty="0"/>
              <a:t>Hazabocsájtás 71% 1 éjszaka után</a:t>
            </a:r>
          </a:p>
        </p:txBody>
      </p:sp>
    </p:spTree>
    <p:extLst>
      <p:ext uri="{BB962C8B-B14F-4D97-AF65-F5344CB8AC3E}">
        <p14:creationId xmlns:p14="http://schemas.microsoft.com/office/powerpoint/2010/main" val="1516505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58BDA-6F38-76DA-63BE-6F7B36FFD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U" dirty="0"/>
              <a:t>Mit szeretnénk elérni?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84FC4-6C1C-2F94-DB4C-CDC82D7B8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HU" dirty="0"/>
              <a:t>Vérezzen kevesebbet</a:t>
            </a:r>
          </a:p>
          <a:p>
            <a:r>
              <a:rPr lang="en-HU" dirty="0"/>
              <a:t>Ne duzzadjon meg annyira</a:t>
            </a:r>
          </a:p>
          <a:p>
            <a:r>
              <a:rPr lang="en-HU" dirty="0"/>
              <a:t>Komfortosabb legyen</a:t>
            </a:r>
          </a:p>
        </p:txBody>
      </p:sp>
    </p:spTree>
    <p:extLst>
      <p:ext uri="{BB962C8B-B14F-4D97-AF65-F5344CB8AC3E}">
        <p14:creationId xmlns:p14="http://schemas.microsoft.com/office/powerpoint/2010/main" val="681556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B4E77-BEBF-039C-4F44-439EC4D8F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U" dirty="0"/>
              <a:t>Beidegzés - Capsularis beidegzés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8D72BAA-9A65-E82D-E6CF-F4BDFBB8C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002" y="1524344"/>
            <a:ext cx="8441250" cy="533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673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A5D03-647C-015D-DD7B-381337B7F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U" dirty="0"/>
              <a:t>Genicularis block</a:t>
            </a:r>
          </a:p>
        </p:txBody>
      </p:sp>
      <p:pic>
        <p:nvPicPr>
          <p:cNvPr id="5" name="Content Placeholder 4" descr="A diagram of the knee joint&#10;&#10;Description automatically generated">
            <a:extLst>
              <a:ext uri="{FF2B5EF4-FFF2-40B4-BE49-F238E27FC236}">
                <a16:creationId xmlns:a16="http://schemas.microsoft.com/office/drawing/2014/main" id="{3B9A4D3E-F880-B4C8-3BFF-5ECC9E0593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3096" y="1244583"/>
            <a:ext cx="8486775" cy="5613417"/>
          </a:xfrm>
        </p:spPr>
      </p:pic>
    </p:spTree>
    <p:extLst>
      <p:ext uri="{BB962C8B-B14F-4D97-AF65-F5344CB8AC3E}">
        <p14:creationId xmlns:p14="http://schemas.microsoft.com/office/powerpoint/2010/main" val="3967926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138E0-E976-8413-CEF8-04486F93F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U" dirty="0"/>
              <a:t>Miért - Lokál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214B0-83DE-526F-4EAE-64E26B7675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HU" dirty="0"/>
              <a:t>Receptor </a:t>
            </a:r>
          </a:p>
          <a:p>
            <a:r>
              <a:rPr lang="en-HU" dirty="0"/>
              <a:t>Ideg</a:t>
            </a:r>
          </a:p>
          <a:p>
            <a:endParaRPr lang="en-HU" dirty="0"/>
          </a:p>
          <a:p>
            <a:endParaRPr lang="en-HU" dirty="0"/>
          </a:p>
          <a:p>
            <a:endParaRPr lang="en-HU" dirty="0"/>
          </a:p>
          <a:p>
            <a:endParaRPr lang="en-HU" dirty="0"/>
          </a:p>
          <a:p>
            <a:endParaRPr lang="en-HU" dirty="0"/>
          </a:p>
          <a:p>
            <a:r>
              <a:rPr lang="en-HU" dirty="0"/>
              <a:t>Miért nem hat gyulladt szövetben?</a:t>
            </a:r>
          </a:p>
        </p:txBody>
      </p:sp>
      <p:pic>
        <p:nvPicPr>
          <p:cNvPr id="1026" name="Picture 2" descr="Ions exchange in action potential - diagram">
            <a:extLst>
              <a:ext uri="{FF2B5EF4-FFF2-40B4-BE49-F238E27FC236}">
                <a16:creationId xmlns:a16="http://schemas.microsoft.com/office/drawing/2014/main" id="{54ABAD33-70B5-20AC-1149-7AE11DE52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6718">
            <a:off x="5012767" y="681037"/>
            <a:ext cx="6934758" cy="4872037"/>
          </a:xfrm>
          <a:prstGeom prst="rect">
            <a:avLst/>
          </a:prstGeom>
          <a:noFill/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structure of a molecule&#10;&#10;Description automatically generated">
            <a:extLst>
              <a:ext uri="{FF2B5EF4-FFF2-40B4-BE49-F238E27FC236}">
                <a16:creationId xmlns:a16="http://schemas.microsoft.com/office/drawing/2014/main" id="{B1614F99-97A4-D99F-BFEA-53E4B9CFA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00" y="3117055"/>
            <a:ext cx="1972767" cy="1972767"/>
          </a:xfrm>
          <a:prstGeom prst="rect">
            <a:avLst/>
          </a:prstGeom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structure of a molecule&#10;&#10;Description automatically generated">
            <a:extLst>
              <a:ext uri="{FF2B5EF4-FFF2-40B4-BE49-F238E27FC236}">
                <a16:creationId xmlns:a16="http://schemas.microsoft.com/office/drawing/2014/main" id="{727A8D36-E000-DC22-B5DF-B56B2A039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6196" y="3117054"/>
            <a:ext cx="1972767" cy="1972767"/>
          </a:xfrm>
          <a:prstGeom prst="rect">
            <a:avLst/>
          </a:prstGeom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FCFE93-1AE9-B536-FD5F-91BFF3422507}"/>
              </a:ext>
            </a:extLst>
          </p:cNvPr>
          <p:cNvSpPr txBox="1"/>
          <p:nvPr/>
        </p:nvSpPr>
        <p:spPr>
          <a:xfrm>
            <a:off x="3552670" y="4766872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U" dirty="0"/>
              <a:t>R-opi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96CF7E-4085-D84C-2E76-0551576BD0E8}"/>
              </a:ext>
            </a:extLst>
          </p:cNvPr>
          <p:cNvSpPr txBox="1"/>
          <p:nvPr/>
        </p:nvSpPr>
        <p:spPr>
          <a:xfrm>
            <a:off x="1263814" y="4720489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U" dirty="0"/>
              <a:t>B-upi</a:t>
            </a:r>
          </a:p>
        </p:txBody>
      </p:sp>
    </p:spTree>
    <p:extLst>
      <p:ext uri="{BB962C8B-B14F-4D97-AF65-F5344CB8AC3E}">
        <p14:creationId xmlns:p14="http://schemas.microsoft.com/office/powerpoint/2010/main" val="2642932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7B07E-26EC-A5FE-9447-65168BE81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U" dirty="0"/>
              <a:t>Miért - Lokál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37F92-2032-2E5B-CFB3-2CD3A02260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HU" dirty="0"/>
              <a:t>Hosszú hatású legyen, ne Lidocaine</a:t>
            </a:r>
          </a:p>
          <a:p>
            <a:pPr lvl="1"/>
            <a:r>
              <a:rPr lang="en-HU" dirty="0">
                <a:solidFill>
                  <a:schemeClr val="bg1">
                    <a:lumMod val="65000"/>
                  </a:schemeClr>
                </a:solidFill>
              </a:rPr>
              <a:t>Bupivacaine cardiotoxocitás veszélye ilyen dózisban 2 mg/kg</a:t>
            </a:r>
          </a:p>
          <a:p>
            <a:pPr lvl="1"/>
            <a:r>
              <a:rPr lang="en-HU" dirty="0"/>
              <a:t>Levo-Bupivacaine</a:t>
            </a:r>
          </a:p>
          <a:p>
            <a:pPr lvl="1"/>
            <a:r>
              <a:rPr lang="en-HU" b="1" dirty="0"/>
              <a:t>Ropivacaine (Naropin) max 2.5mg/kg = 150 mg</a:t>
            </a:r>
          </a:p>
        </p:txBody>
      </p:sp>
    </p:spTree>
    <p:extLst>
      <p:ext uri="{BB962C8B-B14F-4D97-AF65-F5344CB8AC3E}">
        <p14:creationId xmlns:p14="http://schemas.microsoft.com/office/powerpoint/2010/main" val="11113825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2EFC0-D74E-39B9-89B7-5C3AF2B02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U" dirty="0"/>
              <a:t>Lokál - Mi baj lehet?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ED19276C-A95C-B81B-B393-4D6EFF829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73999">
            <a:off x="5772921" y="1238468"/>
            <a:ext cx="6238684" cy="32148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28 600+ Halálfej témájú stock fotó, vizuális alkotás és jogdíjmentes kép -  iStock">
            <a:extLst>
              <a:ext uri="{FF2B5EF4-FFF2-40B4-BE49-F238E27FC236}">
                <a16:creationId xmlns:a16="http://schemas.microsoft.com/office/drawing/2014/main" id="{45943EBF-0DFF-482E-FDC8-AB06D9797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16184"/>
            <a:ext cx="1041816" cy="104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612F7D-0C70-D1B8-FAB2-CD269CE5072C}"/>
              </a:ext>
            </a:extLst>
          </p:cNvPr>
          <p:cNvSpPr txBox="1"/>
          <p:nvPr/>
        </p:nvSpPr>
        <p:spPr>
          <a:xfrm>
            <a:off x="1041817" y="6123543"/>
            <a:ext cx="3793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U" dirty="0"/>
              <a:t>Toxikus plazma koncentráció 3 mcg/ml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0812B0-A6EC-36C7-B2DD-D753226DEA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05" y="2462916"/>
            <a:ext cx="5606147" cy="344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266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5D18E-1E76-A332-1864-8B91D9B97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U" dirty="0"/>
              <a:t>Lokál -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794A9-411D-E855-386E-E32EF6D6D8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HU" dirty="0"/>
          </a:p>
        </p:txBody>
      </p:sp>
    </p:spTree>
    <p:extLst>
      <p:ext uri="{BB962C8B-B14F-4D97-AF65-F5344CB8AC3E}">
        <p14:creationId xmlns:p14="http://schemas.microsoft.com/office/powerpoint/2010/main" val="2637001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138E0-E976-8413-CEF8-04486F93F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U" dirty="0"/>
              <a:t>Miért - Adrenalin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214B0-83DE-526F-4EAE-64E26B7675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HU" dirty="0"/>
              <a:t>Vazokonstriktor </a:t>
            </a:r>
          </a:p>
          <a:p>
            <a:pPr lvl="1"/>
            <a:r>
              <a:rPr lang="en-HU" dirty="0"/>
              <a:t>»» Lokál anesztetikum plazmacsúcs csökken és elnyúlik</a:t>
            </a:r>
          </a:p>
          <a:p>
            <a:pPr lvl="1"/>
            <a:r>
              <a:rPr lang="en-HU" dirty="0"/>
              <a:t>»» Lokál anesztetikum hatás nyúlhat (rövid hatásúaknál)</a:t>
            </a:r>
          </a:p>
          <a:p>
            <a:r>
              <a:rPr lang="en-HU" dirty="0"/>
              <a:t>Vazokonstriktor</a:t>
            </a:r>
          </a:p>
          <a:p>
            <a:pPr lvl="1"/>
            <a:r>
              <a:rPr lang="en-HU" dirty="0"/>
              <a:t>»» Szivárgó vérzés kisebb</a:t>
            </a:r>
          </a:p>
          <a:p>
            <a:pPr marL="0" indent="0">
              <a:buNone/>
            </a:pPr>
            <a:endParaRPr lang="en-HU" dirty="0"/>
          </a:p>
          <a:p>
            <a:pPr marL="0" indent="0">
              <a:buNone/>
            </a:pPr>
            <a:r>
              <a:rPr lang="en-HU" dirty="0"/>
              <a:t>Con</a:t>
            </a:r>
          </a:p>
          <a:p>
            <a:r>
              <a:rPr lang="en-HU" dirty="0"/>
              <a:t>Ritmuszavar – Pitvarfibrilláció elszabadulhat</a:t>
            </a:r>
          </a:p>
          <a:p>
            <a:endParaRPr lang="en-HU" dirty="0"/>
          </a:p>
          <a:p>
            <a:pPr marL="0" indent="0">
              <a:buNone/>
            </a:pPr>
            <a:r>
              <a:rPr lang="en-HU" dirty="0"/>
              <a:t>Tanács</a:t>
            </a:r>
          </a:p>
          <a:p>
            <a:r>
              <a:rPr lang="en-HU" dirty="0"/>
              <a:t>Több részletben, időben elhúzva</a:t>
            </a:r>
          </a:p>
          <a:p>
            <a:r>
              <a:rPr lang="en-HU" dirty="0"/>
              <a:t>Dóziscsökkentés</a:t>
            </a:r>
          </a:p>
          <a:p>
            <a:endParaRPr lang="en-HU" dirty="0"/>
          </a:p>
        </p:txBody>
      </p:sp>
    </p:spTree>
    <p:extLst>
      <p:ext uri="{BB962C8B-B14F-4D97-AF65-F5344CB8AC3E}">
        <p14:creationId xmlns:p14="http://schemas.microsoft.com/office/powerpoint/2010/main" val="36815706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3BE28-6B2F-1DDD-EF7D-D703BF609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U" dirty="0"/>
              <a:t>Óvatosan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7872C6-1E89-94C7-E77C-23F2FB0DE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951" y="1853761"/>
            <a:ext cx="10515600" cy="4351338"/>
          </a:xfrm>
        </p:spPr>
        <p:txBody>
          <a:bodyPr/>
          <a:lstStyle/>
          <a:p>
            <a:r>
              <a:rPr lang="en-HU" dirty="0"/>
              <a:t>Vértelenség felengedéskor HT</a:t>
            </a:r>
          </a:p>
          <a:p>
            <a:r>
              <a:rPr lang="en-HU" dirty="0"/>
              <a:t>22%-ban HT</a:t>
            </a:r>
          </a:p>
          <a:p>
            <a:endParaRPr lang="en-HU" dirty="0"/>
          </a:p>
        </p:txBody>
      </p:sp>
      <p:pic>
        <p:nvPicPr>
          <p:cNvPr id="4" name="Picture 3" descr="A screenshot of a medical report&#10;&#10;Description automatically generated">
            <a:extLst>
              <a:ext uri="{FF2B5EF4-FFF2-40B4-BE49-F238E27FC236}">
                <a16:creationId xmlns:a16="http://schemas.microsoft.com/office/drawing/2014/main" id="{D9B16187-AA37-4E37-4D22-99720BE60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69990">
            <a:off x="5613007" y="640969"/>
            <a:ext cx="6383185" cy="5438588"/>
          </a:xfrm>
          <a:prstGeom prst="rect">
            <a:avLst/>
          </a:prstGeom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8770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986BEE-E010-06BB-6B25-58B1D9977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634" y="4873435"/>
            <a:ext cx="5053947" cy="178160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 S A P A T M U N K A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 descr="A group of hands holding puzzle pieces&#10;&#10;Description automatically generated">
            <a:extLst>
              <a:ext uri="{FF2B5EF4-FFF2-40B4-BE49-F238E27FC236}">
                <a16:creationId xmlns:a16="http://schemas.microsoft.com/office/drawing/2014/main" id="{3A1EB791-252E-006E-CAED-09F651FF92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3" r="400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2050" name="Picture 2" descr="Diverse team connecting puzzle pieces as metaphor for finding solution to problem. High angle shot of happy business people putting together colorful jigsaw parts as symbol of teamwork and cooperation">
            <a:extLst>
              <a:ext uri="{FF2B5EF4-FFF2-40B4-BE49-F238E27FC236}">
                <a16:creationId xmlns:a16="http://schemas.microsoft.com/office/drawing/2014/main" id="{C0BEB7BB-8E5F-439E-C0C9-E63504F3A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57" y="527051"/>
            <a:ext cx="5412300" cy="360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0079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138E0-E976-8413-CEF8-04486F93F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U" dirty="0"/>
              <a:t>Miért - Tranexámsav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214B0-83DE-526F-4EAE-64E26B7675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HU" dirty="0"/>
              <a:t>Antifibrinolítikum</a:t>
            </a:r>
          </a:p>
          <a:p>
            <a:pPr lvl="1"/>
            <a:r>
              <a:rPr lang="en-HU" dirty="0"/>
              <a:t>»» Fibrinstabilizálás »» Vérzéscsökkentés</a:t>
            </a:r>
          </a:p>
          <a:p>
            <a:r>
              <a:rPr lang="en-HU" dirty="0"/>
              <a:t>a</a:t>
            </a:r>
          </a:p>
          <a:p>
            <a:endParaRPr lang="en-HU" dirty="0"/>
          </a:p>
        </p:txBody>
      </p:sp>
    </p:spTree>
    <p:extLst>
      <p:ext uri="{BB962C8B-B14F-4D97-AF65-F5344CB8AC3E}">
        <p14:creationId xmlns:p14="http://schemas.microsoft.com/office/powerpoint/2010/main" val="38068033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17A5B-B9F7-64B5-EC1C-6B0DC2699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U" dirty="0"/>
              <a:t>Guideline - NICE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82839-279A-21E2-F29C-005A83FDCE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GB" b="1" i="0" dirty="0">
                <a:solidFill>
                  <a:srgbClr val="0E0E0E"/>
                </a:solidFill>
                <a:effectLst/>
                <a:latin typeface="Lora" panose="020F0502020204030204" pitchFamily="34" charset="0"/>
              </a:rPr>
              <a:t>What the quality statement means for different audiences</a:t>
            </a:r>
          </a:p>
          <a:p>
            <a:pPr algn="l"/>
            <a:r>
              <a:rPr lang="en-GB" b="1" i="0" dirty="0">
                <a:solidFill>
                  <a:srgbClr val="0E0E0E"/>
                </a:solidFill>
                <a:effectLst/>
                <a:latin typeface="Inter"/>
              </a:rPr>
              <a:t>Healthcare professionals</a:t>
            </a:r>
            <a:r>
              <a:rPr lang="en-GB" b="0" i="0" dirty="0">
                <a:solidFill>
                  <a:srgbClr val="0E0E0E"/>
                </a:solidFill>
                <a:effectLst/>
                <a:latin typeface="Inter"/>
              </a:rPr>
              <a:t> (anaesthetists and orthopaedic surgeons) give tranexamic acid to adults (unless contraindicated) who are having hip or knee replacement. </a:t>
            </a:r>
            <a:r>
              <a:rPr lang="en-GB" b="0" i="0" dirty="0">
                <a:solidFill>
                  <a:srgbClr val="0E0E0E"/>
                </a:solidFill>
                <a:effectLst/>
                <a:highlight>
                  <a:srgbClr val="FFFF00"/>
                </a:highlight>
                <a:latin typeface="Inter"/>
              </a:rPr>
              <a:t>Anaesthetists administer intravenous tranexamic acid at the start of surgery </a:t>
            </a:r>
            <a:r>
              <a:rPr lang="en-GB" b="0" i="0" dirty="0">
                <a:solidFill>
                  <a:srgbClr val="0E0E0E"/>
                </a:solidFill>
                <a:effectLst/>
                <a:latin typeface="Inter"/>
              </a:rPr>
              <a:t>and the </a:t>
            </a:r>
            <a:r>
              <a:rPr lang="en-GB" b="0" i="0" dirty="0">
                <a:solidFill>
                  <a:srgbClr val="0E0E0E"/>
                </a:solidFill>
                <a:effectLst/>
                <a:highlight>
                  <a:srgbClr val="00FF00"/>
                </a:highlight>
                <a:latin typeface="Inter"/>
              </a:rPr>
              <a:t>orthopaedic surgeon applies it topically before wound closure.</a:t>
            </a:r>
          </a:p>
          <a:p>
            <a:endParaRPr lang="en-HU" dirty="0"/>
          </a:p>
        </p:txBody>
      </p:sp>
    </p:spTree>
    <p:extLst>
      <p:ext uri="{BB962C8B-B14F-4D97-AF65-F5344CB8AC3E}">
        <p14:creationId xmlns:p14="http://schemas.microsoft.com/office/powerpoint/2010/main" val="28972338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17A5B-B9F7-64B5-EC1C-6B0DC2699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U" dirty="0"/>
              <a:t>Guideline - USA</a:t>
            </a:r>
          </a:p>
        </p:txBody>
      </p:sp>
      <p:pic>
        <p:nvPicPr>
          <p:cNvPr id="7" name="Content Placeholder 6" descr="A close-up of a medical document&#10;&#10;Description automatically generated">
            <a:extLst>
              <a:ext uri="{FF2B5EF4-FFF2-40B4-BE49-F238E27FC236}">
                <a16:creationId xmlns:a16="http://schemas.microsoft.com/office/drawing/2014/main" id="{0324FAE7-3CB3-01ED-CEA2-F591F19C97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802852">
            <a:off x="6518528" y="585499"/>
            <a:ext cx="5965544" cy="4351338"/>
          </a:xfrm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1F3E10-085E-BE4D-062E-4E2673BE8898}"/>
              </a:ext>
            </a:extLst>
          </p:cNvPr>
          <p:cNvSpPr txBox="1"/>
          <p:nvPr/>
        </p:nvSpPr>
        <p:spPr>
          <a:xfrm>
            <a:off x="351692" y="1955409"/>
            <a:ext cx="671530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U" sz="2400" dirty="0"/>
              <a:t>Kell adni</a:t>
            </a:r>
          </a:p>
          <a:p>
            <a:r>
              <a:rPr lang="en-HU" sz="2400" dirty="0"/>
              <a:t>Vérzés mennyisége: Magas D = Alacsony D</a:t>
            </a:r>
          </a:p>
          <a:p>
            <a:r>
              <a:rPr lang="en-HU" sz="2400" dirty="0"/>
              <a:t>Tromboemboliát nem fokoz magas rizikó esetén sem</a:t>
            </a:r>
          </a:p>
          <a:p>
            <a:endParaRPr lang="en-HU" sz="2400" dirty="0"/>
          </a:p>
          <a:p>
            <a:r>
              <a:rPr lang="en-HU" sz="2400" dirty="0"/>
              <a:t>Beadás helye mindegy: PO/ IV/ Top/ Kombinált</a:t>
            </a:r>
          </a:p>
          <a:p>
            <a:endParaRPr lang="en-HU" sz="2400" dirty="0"/>
          </a:p>
        </p:txBody>
      </p:sp>
    </p:spTree>
    <p:extLst>
      <p:ext uri="{BB962C8B-B14F-4D97-AF65-F5344CB8AC3E}">
        <p14:creationId xmlns:p14="http://schemas.microsoft.com/office/powerpoint/2010/main" val="33460338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2B1490-5DAA-4D4B-3669-D5534B24B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U" dirty="0"/>
              <a:t>Guideline - ERAS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F212899-F4C9-4715-6331-A02F65B23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HU"/>
          </a:p>
        </p:txBody>
      </p:sp>
      <p:pic>
        <p:nvPicPr>
          <p:cNvPr id="6" name="Picture 5" descr="A screenshot of a medical report&#10;&#10;Description automatically generated">
            <a:extLst>
              <a:ext uri="{FF2B5EF4-FFF2-40B4-BE49-F238E27FC236}">
                <a16:creationId xmlns:a16="http://schemas.microsoft.com/office/drawing/2014/main" id="{BF3BF559-5645-C8BA-7EFA-73B94060C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18627">
            <a:off x="5721044" y="674557"/>
            <a:ext cx="6465633" cy="414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7416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A201A-AA71-50C3-4520-D68A1B6CC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U" dirty="0"/>
              <a:t>Recept - Mennyit</a:t>
            </a:r>
          </a:p>
        </p:txBody>
      </p:sp>
      <p:pic>
        <p:nvPicPr>
          <p:cNvPr id="1026" name="Picture 2" descr="Horváth Ilona szakácskönyv">
            <a:extLst>
              <a:ext uri="{FF2B5EF4-FFF2-40B4-BE49-F238E27FC236}">
                <a16:creationId xmlns:a16="http://schemas.microsoft.com/office/drawing/2014/main" id="{582F0F28-BA15-C83B-5214-09899978C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8399">
            <a:off x="9317851" y="122363"/>
            <a:ext cx="2611999" cy="375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58C6365-42E2-E24A-2489-61F51B8A96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837338"/>
              </p:ext>
            </p:extLst>
          </p:nvPr>
        </p:nvGraphicFramePr>
        <p:xfrm>
          <a:off x="1004341" y="2103454"/>
          <a:ext cx="5647545" cy="37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2515">
                  <a:extLst>
                    <a:ext uri="{9D8B030D-6E8A-4147-A177-3AD203B41FA5}">
                      <a16:colId xmlns:a16="http://schemas.microsoft.com/office/drawing/2014/main" val="360071042"/>
                    </a:ext>
                  </a:extLst>
                </a:gridCol>
                <a:gridCol w="1882515">
                  <a:extLst>
                    <a:ext uri="{9D8B030D-6E8A-4147-A177-3AD203B41FA5}">
                      <a16:colId xmlns:a16="http://schemas.microsoft.com/office/drawing/2014/main" val="3619490237"/>
                    </a:ext>
                  </a:extLst>
                </a:gridCol>
                <a:gridCol w="1882515">
                  <a:extLst>
                    <a:ext uri="{9D8B030D-6E8A-4147-A177-3AD203B41FA5}">
                      <a16:colId xmlns:a16="http://schemas.microsoft.com/office/drawing/2014/main" val="2529499954"/>
                    </a:ext>
                  </a:extLst>
                </a:gridCol>
              </a:tblGrid>
              <a:tr h="594417">
                <a:tc>
                  <a:txBody>
                    <a:bodyPr/>
                    <a:lstStyle/>
                    <a:p>
                      <a:endParaRPr lang="en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4082551"/>
                  </a:ext>
                </a:extLst>
              </a:tr>
              <a:tr h="892131">
                <a:tc>
                  <a:txBody>
                    <a:bodyPr/>
                    <a:lstStyle/>
                    <a:p>
                      <a:r>
                        <a:rPr lang="en-HU" dirty="0"/>
                        <a:t>Ropivacaine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HU" dirty="0"/>
                        <a:t>300 mg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HU" dirty="0"/>
                        <a:t>3amp 1% 10ml (10mg/ml)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5876423"/>
                  </a:ext>
                </a:extLst>
              </a:tr>
              <a:tr h="892131">
                <a:tc>
                  <a:txBody>
                    <a:bodyPr/>
                    <a:lstStyle/>
                    <a:p>
                      <a:r>
                        <a:rPr lang="en-HU" dirty="0"/>
                        <a:t>Tranexamsav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HU" dirty="0"/>
                        <a:t>2 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HU" dirty="0"/>
                        <a:t>4amp 5ml Exacyl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1977366"/>
                  </a:ext>
                </a:extLst>
              </a:tr>
              <a:tr h="892131">
                <a:tc>
                  <a:txBody>
                    <a:bodyPr/>
                    <a:lstStyle/>
                    <a:p>
                      <a:r>
                        <a:rPr lang="en-HU" dirty="0"/>
                        <a:t>Adrenalin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HU" dirty="0"/>
                        <a:t>0.5 mg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HU" dirty="0"/>
                        <a:t>0.5 amp Tonogen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3095229"/>
                  </a:ext>
                </a:extLst>
              </a:tr>
              <a:tr h="516870">
                <a:tc>
                  <a:txBody>
                    <a:bodyPr/>
                    <a:lstStyle/>
                    <a:p>
                      <a:r>
                        <a:rPr lang="en-HU" dirty="0"/>
                        <a:t>NaCl 0.9%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HU" dirty="0"/>
                        <a:t>110ml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HU" dirty="0"/>
                        <a:t>250ml NaCl zsák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1925362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0465DDF-D2D1-DEE8-F9EC-70F8285FA2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9896738"/>
              </p:ext>
            </p:extLst>
          </p:nvPr>
        </p:nvGraphicFramePr>
        <p:xfrm>
          <a:off x="6804290" y="2095445"/>
          <a:ext cx="1882515" cy="37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2515">
                  <a:extLst>
                    <a:ext uri="{9D8B030D-6E8A-4147-A177-3AD203B41FA5}">
                      <a16:colId xmlns:a16="http://schemas.microsoft.com/office/drawing/2014/main" val="2679072736"/>
                    </a:ext>
                  </a:extLst>
                </a:gridCol>
              </a:tblGrid>
              <a:tr h="594417">
                <a:tc>
                  <a:txBody>
                    <a:bodyPr/>
                    <a:lstStyle/>
                    <a:p>
                      <a:pPr algn="ctr"/>
                      <a:r>
                        <a:rPr lang="en-HU" dirty="0"/>
                        <a:t>50 kg alatt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1227855"/>
                  </a:ext>
                </a:extLst>
              </a:tr>
              <a:tr h="892131">
                <a:tc>
                  <a:txBody>
                    <a:bodyPr/>
                    <a:lstStyle/>
                    <a:p>
                      <a:pPr algn="ctr"/>
                      <a:r>
                        <a:rPr lang="en-HU" dirty="0"/>
                        <a:t>150 mg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0421652"/>
                  </a:ext>
                </a:extLst>
              </a:tr>
              <a:tr h="892131">
                <a:tc>
                  <a:txBody>
                    <a:bodyPr/>
                    <a:lstStyle/>
                    <a:p>
                      <a:pPr algn="ctr"/>
                      <a:r>
                        <a:rPr lang="en-HU" dirty="0"/>
                        <a:t>1g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1507765"/>
                  </a:ext>
                </a:extLst>
              </a:tr>
              <a:tr h="892131">
                <a:tc>
                  <a:txBody>
                    <a:bodyPr/>
                    <a:lstStyle/>
                    <a:p>
                      <a:pPr algn="ctr"/>
                      <a:r>
                        <a:rPr lang="en-HU" dirty="0"/>
                        <a:t>0.5mg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0870301"/>
                  </a:ext>
                </a:extLst>
              </a:tr>
              <a:tr h="516870">
                <a:tc>
                  <a:txBody>
                    <a:bodyPr/>
                    <a:lstStyle/>
                    <a:p>
                      <a:pPr algn="ctr"/>
                      <a:r>
                        <a:rPr lang="en-HU" dirty="0"/>
                        <a:t>130ml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636028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0F1D277-3E30-2053-9C3F-48CFE7740D7C}"/>
              </a:ext>
            </a:extLst>
          </p:cNvPr>
          <p:cNvSpPr txBox="1"/>
          <p:nvPr/>
        </p:nvSpPr>
        <p:spPr>
          <a:xfrm>
            <a:off x="0" y="2939747"/>
            <a:ext cx="110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U" dirty="0"/>
              <a:t>3x1200 Ft</a:t>
            </a:r>
          </a:p>
        </p:txBody>
      </p:sp>
    </p:spTree>
    <p:extLst>
      <p:ext uri="{BB962C8B-B14F-4D97-AF65-F5344CB8AC3E}">
        <p14:creationId xmlns:p14="http://schemas.microsoft.com/office/powerpoint/2010/main" val="30267866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59102-9432-A8AF-F000-7D41061A7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652" y="416601"/>
            <a:ext cx="5142323" cy="1325563"/>
          </a:xfrm>
        </p:spPr>
        <p:txBody>
          <a:bodyPr/>
          <a:lstStyle/>
          <a:p>
            <a:r>
              <a:rPr lang="en-HU" dirty="0"/>
              <a:t>Recept – Hova (minimum)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03B720-0166-DB61-AC47-CF19FD12E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868" y="2124413"/>
            <a:ext cx="4675337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HU" dirty="0"/>
              <a:t>I. Előkészítés után capsula posterior része – </a:t>
            </a:r>
            <a:r>
              <a:rPr lang="en-HU" dirty="0">
                <a:highlight>
                  <a:srgbClr val="FFFF00"/>
                </a:highlight>
              </a:rPr>
              <a:t>40ml</a:t>
            </a:r>
          </a:p>
          <a:p>
            <a:pPr marL="0" indent="0">
              <a:buNone/>
            </a:pPr>
            <a:endParaRPr lang="en-HU" dirty="0"/>
          </a:p>
          <a:p>
            <a:pPr marL="0" indent="0">
              <a:buNone/>
            </a:pPr>
            <a:r>
              <a:rPr lang="en-HU" dirty="0"/>
              <a:t>I</a:t>
            </a:r>
            <a:r>
              <a:rPr lang="en-GB" dirty="0" err="1"/>
              <a:t>Ia</a:t>
            </a:r>
            <a:r>
              <a:rPr lang="en-GB" dirty="0"/>
              <a:t> + IIb</a:t>
            </a:r>
            <a:r>
              <a:rPr lang="en-HU" dirty="0"/>
              <a:t>. Prothesis in situ: körbe – </a:t>
            </a:r>
            <a:r>
              <a:rPr lang="en-HU" dirty="0">
                <a:highlight>
                  <a:srgbClr val="FFFF00"/>
                </a:highlight>
              </a:rPr>
              <a:t>60ml</a:t>
            </a:r>
          </a:p>
          <a:p>
            <a:pPr marL="0" indent="0">
              <a:buNone/>
            </a:pPr>
            <a:endParaRPr lang="en-HU" dirty="0"/>
          </a:p>
          <a:p>
            <a:pPr marL="0" indent="0">
              <a:buNone/>
            </a:pPr>
            <a:r>
              <a:rPr lang="en-HU" dirty="0">
                <a:solidFill>
                  <a:schemeClr val="bg1">
                    <a:lumMod val="50000"/>
                  </a:schemeClr>
                </a:solidFill>
              </a:rPr>
              <a:t>(III.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K</a:t>
            </a:r>
            <a:r>
              <a:rPr lang="en-HU" dirty="0">
                <a:solidFill>
                  <a:schemeClr val="bg1">
                    <a:lumMod val="50000"/>
                  </a:schemeClr>
                </a:solidFill>
              </a:rPr>
              <a:t>atéter – Nem) </a:t>
            </a:r>
          </a:p>
          <a:p>
            <a:pPr marL="0" indent="0">
              <a:buNone/>
            </a:pPr>
            <a:endParaRPr lang="en-HU" dirty="0"/>
          </a:p>
          <a:p>
            <a:pPr marL="0" indent="0">
              <a:buNone/>
            </a:pPr>
            <a:r>
              <a:rPr lang="en-HU" dirty="0"/>
              <a:t>III. Capsula zárás után fascia és subcutis – </a:t>
            </a:r>
            <a:r>
              <a:rPr lang="en-HU" dirty="0">
                <a:highlight>
                  <a:srgbClr val="FFFF00"/>
                </a:highlight>
              </a:rPr>
              <a:t>50ml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99BB7F1-8F3E-8E43-3A6A-6B6BB8B25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975" y="0"/>
            <a:ext cx="68849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6497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7" descr="A picture containing person&#10;&#10;Description automatically generated">
            <a:extLst>
              <a:ext uri="{FF2B5EF4-FFF2-40B4-BE49-F238E27FC236}">
                <a16:creationId xmlns:a16="http://schemas.microsoft.com/office/drawing/2014/main" id="{BA69093D-9F7A-E0FA-C48C-8A671DDDAC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350353" y="1504829"/>
            <a:ext cx="5129577" cy="384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9" descr="A picture containing person&#10;&#10;Description automatically generated">
            <a:extLst>
              <a:ext uri="{FF2B5EF4-FFF2-40B4-BE49-F238E27FC236}">
                <a16:creationId xmlns:a16="http://schemas.microsoft.com/office/drawing/2014/main" id="{4DD44F0E-62EE-314F-F7C7-8ED1E2EF62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9028" y="1575190"/>
            <a:ext cx="4942001" cy="3707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5A9FEA-1497-D478-DFAC-ABD1810F1A99}"/>
              </a:ext>
            </a:extLst>
          </p:cNvPr>
          <p:cNvSpPr txBox="1"/>
          <p:nvPr/>
        </p:nvSpPr>
        <p:spPr>
          <a:xfrm>
            <a:off x="2321375" y="6040234"/>
            <a:ext cx="7562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 err="1"/>
              <a:t>Diák</a:t>
            </a:r>
            <a:r>
              <a:rPr lang="en-US" i="1" dirty="0"/>
              <a:t> </a:t>
            </a:r>
            <a:r>
              <a:rPr lang="en-US" i="1" dirty="0" err="1"/>
              <a:t>forrása</a:t>
            </a:r>
            <a:r>
              <a:rPr lang="en-US" i="1" dirty="0"/>
              <a:t>: Kenan </a:t>
            </a:r>
            <a:r>
              <a:rPr lang="en-US" i="1" dirty="0" err="1"/>
              <a:t>Dehne</a:t>
            </a:r>
            <a:r>
              <a:rPr lang="en-US" i="1" dirty="0"/>
              <a:t> </a:t>
            </a:r>
            <a:r>
              <a:rPr lang="en-GB" i="1" dirty="0"/>
              <a:t>MD, MCH Orth,  FEBOT,  FRCS Orth.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5373866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2" descr="A picture containing person, bed, indoor, hospital room&#10;&#10;Description automatically generated">
            <a:extLst>
              <a:ext uri="{FF2B5EF4-FFF2-40B4-BE49-F238E27FC236}">
                <a16:creationId xmlns:a16="http://schemas.microsoft.com/office/drawing/2014/main" id="{E2815D1C-C3EF-7DFA-6F7E-D2CFAAC5BB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40" y="1522803"/>
            <a:ext cx="5081658" cy="3812394"/>
          </a:xfrm>
          <a:prstGeom prst="rect">
            <a:avLst/>
          </a:prstGeom>
        </p:spPr>
      </p:pic>
      <p:pic>
        <p:nvPicPr>
          <p:cNvPr id="3" name="Content Placeholder 14" descr="A picture containing person, hospital room&#10;&#10;Description automatically generated">
            <a:extLst>
              <a:ext uri="{FF2B5EF4-FFF2-40B4-BE49-F238E27FC236}">
                <a16:creationId xmlns:a16="http://schemas.microsoft.com/office/drawing/2014/main" id="{D353FB8C-71F5-28BF-D39D-337F20BDA1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004" y="1522803"/>
            <a:ext cx="5081658" cy="38123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3C2C59-1BD1-D06E-B88D-F2945717F657}"/>
              </a:ext>
            </a:extLst>
          </p:cNvPr>
          <p:cNvSpPr txBox="1"/>
          <p:nvPr/>
        </p:nvSpPr>
        <p:spPr>
          <a:xfrm>
            <a:off x="2321375" y="6040234"/>
            <a:ext cx="7562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 err="1"/>
              <a:t>Diák</a:t>
            </a:r>
            <a:r>
              <a:rPr lang="en-US" i="1" dirty="0"/>
              <a:t> </a:t>
            </a:r>
            <a:r>
              <a:rPr lang="en-US" i="1" dirty="0" err="1"/>
              <a:t>forrása</a:t>
            </a:r>
            <a:r>
              <a:rPr lang="en-US" i="1" dirty="0"/>
              <a:t>: Kenan </a:t>
            </a:r>
            <a:r>
              <a:rPr lang="en-US" i="1" dirty="0" err="1"/>
              <a:t>Dehne</a:t>
            </a:r>
            <a:r>
              <a:rPr lang="en-US" i="1" dirty="0"/>
              <a:t> </a:t>
            </a:r>
            <a:r>
              <a:rPr lang="en-GB" i="1" dirty="0"/>
              <a:t>MD, MCH Orth,  FEBOT,  FRCS Orth.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4621995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8">
            <a:extLst>
              <a:ext uri="{FF2B5EF4-FFF2-40B4-BE49-F238E27FC236}">
                <a16:creationId xmlns:a16="http://schemas.microsoft.com/office/drawing/2014/main" id="{77D59452-FD7C-F747-7613-8E51FEE7A7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241" y="1079311"/>
            <a:ext cx="6611007" cy="49582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DE701E-FFD4-2B58-2A34-7141BE1F8954}"/>
              </a:ext>
            </a:extLst>
          </p:cNvPr>
          <p:cNvSpPr txBox="1"/>
          <p:nvPr/>
        </p:nvSpPr>
        <p:spPr>
          <a:xfrm>
            <a:off x="2321375" y="6040234"/>
            <a:ext cx="7562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 err="1"/>
              <a:t>Diák</a:t>
            </a:r>
            <a:r>
              <a:rPr lang="en-US" i="1" dirty="0"/>
              <a:t> </a:t>
            </a:r>
            <a:r>
              <a:rPr lang="en-US" i="1" dirty="0" err="1"/>
              <a:t>forrása</a:t>
            </a:r>
            <a:r>
              <a:rPr lang="en-US" i="1" dirty="0"/>
              <a:t>: Kenan </a:t>
            </a:r>
            <a:r>
              <a:rPr lang="en-US" i="1" dirty="0" err="1"/>
              <a:t>Dehne</a:t>
            </a:r>
            <a:r>
              <a:rPr lang="en-US" i="1" dirty="0"/>
              <a:t> </a:t>
            </a:r>
            <a:r>
              <a:rPr lang="en-GB" i="1" dirty="0"/>
              <a:t>MD, MCH Orth,  FEBOT,  FRCS Orth.</a:t>
            </a:r>
            <a:endParaRPr lang="en-US" i="1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FC0A25-4707-D6E6-C237-18857BC75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9606"/>
            <a:ext cx="10515600" cy="1325563"/>
          </a:xfrm>
        </p:spPr>
        <p:txBody>
          <a:bodyPr/>
          <a:lstStyle/>
          <a:p>
            <a:pPr algn="ctr"/>
            <a:r>
              <a:rPr lang="en-HU" dirty="0"/>
              <a:t>Adductor csatorna blokk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C2800E-2224-7B38-0AF9-17A382019E53}"/>
              </a:ext>
            </a:extLst>
          </p:cNvPr>
          <p:cNvSpPr/>
          <p:nvPr/>
        </p:nvSpPr>
        <p:spPr>
          <a:xfrm rot="1800000">
            <a:off x="4865409" y="3835614"/>
            <a:ext cx="914400" cy="731520"/>
          </a:xfrm>
          <a:prstGeom prst="ellipse">
            <a:avLst/>
          </a:prstGeom>
          <a:solidFill>
            <a:srgbClr val="E71224">
              <a:alpha val="5000"/>
            </a:srgbClr>
          </a:solidFill>
          <a:ln w="18000">
            <a:solidFill>
              <a:srgbClr val="E71224"/>
            </a:solidFill>
          </a:ln>
        </p:spPr>
        <p:txBody>
          <a:bodyPr wrap="none" rtlCol="0" anchor="ctr" anchorCtr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700">
              <a:solidFill>
                <a:srgbClr val="E71224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333BBB9-E0EC-E032-ADD1-2DD41BCAC2E4}"/>
              </a:ext>
            </a:extLst>
          </p:cNvPr>
          <p:cNvSpPr/>
          <p:nvPr/>
        </p:nvSpPr>
        <p:spPr>
          <a:xfrm rot="-4500000">
            <a:off x="6204116" y="2456581"/>
            <a:ext cx="914400" cy="1828800"/>
          </a:xfrm>
          <a:prstGeom prst="ellipse">
            <a:avLst/>
          </a:prstGeom>
          <a:solidFill>
            <a:srgbClr val="E71224">
              <a:alpha val="5000"/>
            </a:srgbClr>
          </a:solidFill>
          <a:ln w="18000">
            <a:solidFill>
              <a:srgbClr val="E71224"/>
            </a:solidFill>
          </a:ln>
        </p:spPr>
        <p:txBody>
          <a:bodyPr wrap="none" rtlCol="0" anchor="ctr" anchorCtr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700">
              <a:solidFill>
                <a:srgbClr val="E71224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303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verse team connecting puzzle pieces as metaphor for finding solution to problem. High angle shot of happy business people putting together colorful jigsaw parts as symbol of teamwork and cooperation">
            <a:extLst>
              <a:ext uri="{FF2B5EF4-FFF2-40B4-BE49-F238E27FC236}">
                <a16:creationId xmlns:a16="http://schemas.microsoft.com/office/drawing/2014/main" id="{EED6076B-0923-3E19-47F2-12B02BDBE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3960">
            <a:off x="6090444" y="-390053"/>
            <a:ext cx="6834181" cy="455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BA201A-AA71-50C3-4520-D68A1B6CC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U" dirty="0"/>
              <a:t>L I A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58C6365-42E2-E24A-2489-61F51B8A964C}"/>
              </a:ext>
            </a:extLst>
          </p:cNvPr>
          <p:cNvGraphicFramePr>
            <a:graphicFrameLocks noGrp="1"/>
          </p:cNvGraphicFramePr>
          <p:nvPr/>
        </p:nvGraphicFramePr>
        <p:xfrm>
          <a:off x="1004341" y="2103454"/>
          <a:ext cx="5647545" cy="37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2515">
                  <a:extLst>
                    <a:ext uri="{9D8B030D-6E8A-4147-A177-3AD203B41FA5}">
                      <a16:colId xmlns:a16="http://schemas.microsoft.com/office/drawing/2014/main" val="360071042"/>
                    </a:ext>
                  </a:extLst>
                </a:gridCol>
                <a:gridCol w="1882515">
                  <a:extLst>
                    <a:ext uri="{9D8B030D-6E8A-4147-A177-3AD203B41FA5}">
                      <a16:colId xmlns:a16="http://schemas.microsoft.com/office/drawing/2014/main" val="3619490237"/>
                    </a:ext>
                  </a:extLst>
                </a:gridCol>
                <a:gridCol w="1882515">
                  <a:extLst>
                    <a:ext uri="{9D8B030D-6E8A-4147-A177-3AD203B41FA5}">
                      <a16:colId xmlns:a16="http://schemas.microsoft.com/office/drawing/2014/main" val="2529499954"/>
                    </a:ext>
                  </a:extLst>
                </a:gridCol>
              </a:tblGrid>
              <a:tr h="594417">
                <a:tc>
                  <a:txBody>
                    <a:bodyPr/>
                    <a:lstStyle/>
                    <a:p>
                      <a:endParaRPr lang="en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4082551"/>
                  </a:ext>
                </a:extLst>
              </a:tr>
              <a:tr h="892131">
                <a:tc>
                  <a:txBody>
                    <a:bodyPr/>
                    <a:lstStyle/>
                    <a:p>
                      <a:r>
                        <a:rPr lang="en-HU" dirty="0"/>
                        <a:t>Ropivacaine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HU" dirty="0"/>
                        <a:t>300 mg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HU" dirty="0"/>
                        <a:t>3amp 1% 10ml (10mg/ml)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5876423"/>
                  </a:ext>
                </a:extLst>
              </a:tr>
              <a:tr h="892131">
                <a:tc>
                  <a:txBody>
                    <a:bodyPr/>
                    <a:lstStyle/>
                    <a:p>
                      <a:r>
                        <a:rPr lang="en-HU" dirty="0"/>
                        <a:t>Tranexamsav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HU" dirty="0"/>
                        <a:t>2 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HU" dirty="0"/>
                        <a:t>4amp 5ml Exacyl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1977366"/>
                  </a:ext>
                </a:extLst>
              </a:tr>
              <a:tr h="892131">
                <a:tc>
                  <a:txBody>
                    <a:bodyPr/>
                    <a:lstStyle/>
                    <a:p>
                      <a:r>
                        <a:rPr lang="en-HU" dirty="0"/>
                        <a:t>Adrenalin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HU" dirty="0"/>
                        <a:t>0.5 mg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HU" dirty="0"/>
                        <a:t>0.5 amp Tonogen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3095229"/>
                  </a:ext>
                </a:extLst>
              </a:tr>
              <a:tr h="516870">
                <a:tc>
                  <a:txBody>
                    <a:bodyPr/>
                    <a:lstStyle/>
                    <a:p>
                      <a:r>
                        <a:rPr lang="en-HU" dirty="0"/>
                        <a:t>NaCl 0.9%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HU" dirty="0"/>
                        <a:t>110ml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HU" dirty="0"/>
                        <a:t>250ml NaCl zsák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1925362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0465DDF-D2D1-DEE8-F9EC-70F8285FA2AE}"/>
              </a:ext>
            </a:extLst>
          </p:cNvPr>
          <p:cNvGraphicFramePr>
            <a:graphicFrameLocks noGrp="1"/>
          </p:cNvGraphicFramePr>
          <p:nvPr/>
        </p:nvGraphicFramePr>
        <p:xfrm>
          <a:off x="6804290" y="2095445"/>
          <a:ext cx="1882515" cy="37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2515">
                  <a:extLst>
                    <a:ext uri="{9D8B030D-6E8A-4147-A177-3AD203B41FA5}">
                      <a16:colId xmlns:a16="http://schemas.microsoft.com/office/drawing/2014/main" val="2679072736"/>
                    </a:ext>
                  </a:extLst>
                </a:gridCol>
              </a:tblGrid>
              <a:tr h="594417">
                <a:tc>
                  <a:txBody>
                    <a:bodyPr/>
                    <a:lstStyle/>
                    <a:p>
                      <a:pPr algn="ctr"/>
                      <a:r>
                        <a:rPr lang="en-HU" dirty="0"/>
                        <a:t>50 kg alatt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1227855"/>
                  </a:ext>
                </a:extLst>
              </a:tr>
              <a:tr h="892131">
                <a:tc>
                  <a:txBody>
                    <a:bodyPr/>
                    <a:lstStyle/>
                    <a:p>
                      <a:pPr algn="ctr"/>
                      <a:r>
                        <a:rPr lang="en-HU" dirty="0"/>
                        <a:t>150 mg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0421652"/>
                  </a:ext>
                </a:extLst>
              </a:tr>
              <a:tr h="892131">
                <a:tc>
                  <a:txBody>
                    <a:bodyPr/>
                    <a:lstStyle/>
                    <a:p>
                      <a:pPr algn="ctr"/>
                      <a:r>
                        <a:rPr lang="en-HU" dirty="0"/>
                        <a:t>1g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1507765"/>
                  </a:ext>
                </a:extLst>
              </a:tr>
              <a:tr h="892131">
                <a:tc>
                  <a:txBody>
                    <a:bodyPr/>
                    <a:lstStyle/>
                    <a:p>
                      <a:pPr algn="ctr"/>
                      <a:r>
                        <a:rPr lang="en-HU" dirty="0"/>
                        <a:t>0.5mg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0870301"/>
                  </a:ext>
                </a:extLst>
              </a:tr>
              <a:tr h="516870">
                <a:tc>
                  <a:txBody>
                    <a:bodyPr/>
                    <a:lstStyle/>
                    <a:p>
                      <a:pPr algn="ctr"/>
                      <a:r>
                        <a:rPr lang="en-HU" dirty="0"/>
                        <a:t>130ml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63602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6972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eamwork puzzle">
            <a:extLst>
              <a:ext uri="{FF2B5EF4-FFF2-40B4-BE49-F238E27FC236}">
                <a16:creationId xmlns:a16="http://schemas.microsoft.com/office/drawing/2014/main" id="{5B44CCAF-D775-39D8-112A-7CCFCB5D1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0"/>
            <a:ext cx="8978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E54386-0FE4-C026-1ADB-28B0543E9971}"/>
              </a:ext>
            </a:extLst>
          </p:cNvPr>
          <p:cNvSpPr txBox="1"/>
          <p:nvPr/>
        </p:nvSpPr>
        <p:spPr>
          <a:xfrm>
            <a:off x="2267503" y="960306"/>
            <a:ext cx="2238562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HU" sz="2800" b="1" dirty="0"/>
              <a:t>Prehabilitáció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9E803F-F8F3-B1B5-A0CD-314048A9A2B7}"/>
              </a:ext>
            </a:extLst>
          </p:cNvPr>
          <p:cNvSpPr txBox="1"/>
          <p:nvPr/>
        </p:nvSpPr>
        <p:spPr>
          <a:xfrm>
            <a:off x="4668047" y="940562"/>
            <a:ext cx="115355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HU" sz="2800" b="1" dirty="0"/>
              <a:t>Műtét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7182F4-5CB1-23DE-F31B-3AC4978A5284}"/>
              </a:ext>
            </a:extLst>
          </p:cNvPr>
          <p:cNvSpPr txBox="1"/>
          <p:nvPr/>
        </p:nvSpPr>
        <p:spPr>
          <a:xfrm>
            <a:off x="5977957" y="960306"/>
            <a:ext cx="1613583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HU" sz="2800" b="1" dirty="0"/>
              <a:t>Analgézia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154C6D-21A3-3D2F-6B33-AF5DE44A4976}"/>
              </a:ext>
            </a:extLst>
          </p:cNvPr>
          <p:cNvSpPr txBox="1"/>
          <p:nvPr/>
        </p:nvSpPr>
        <p:spPr>
          <a:xfrm>
            <a:off x="7747900" y="960306"/>
            <a:ext cx="2120324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HU" sz="2800" b="1" dirty="0"/>
              <a:t>Rehabilitáció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3147471-06BF-F617-46FD-D7D4BE94A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286" y="365125"/>
            <a:ext cx="1448972" cy="5993472"/>
          </a:xfrm>
        </p:spPr>
        <p:txBody>
          <a:bodyPr vert="vert270">
            <a:normAutofit/>
          </a:bodyPr>
          <a:lstStyle/>
          <a:p>
            <a:pPr algn="ctr"/>
            <a:r>
              <a:rPr lang="en-HU" sz="8800" dirty="0"/>
              <a:t>A siker titka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1B88A6-72CB-368F-C418-E171A12BA36E}"/>
              </a:ext>
            </a:extLst>
          </p:cNvPr>
          <p:cNvSpPr txBox="1"/>
          <p:nvPr/>
        </p:nvSpPr>
        <p:spPr>
          <a:xfrm>
            <a:off x="2279225" y="1921598"/>
            <a:ext cx="1127681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HU" sz="2800" b="1" dirty="0"/>
              <a:t>NSAID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11ACEB-90FA-C620-EAB8-480DB4DD43CD}"/>
              </a:ext>
            </a:extLst>
          </p:cNvPr>
          <p:cNvSpPr txBox="1"/>
          <p:nvPr/>
        </p:nvSpPr>
        <p:spPr>
          <a:xfrm>
            <a:off x="4679769" y="1901854"/>
            <a:ext cx="115355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HU" sz="2800" b="1" dirty="0"/>
              <a:t>Opiát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62FFFE-688D-9266-7A93-3C46760E6EC1}"/>
              </a:ext>
            </a:extLst>
          </p:cNvPr>
          <p:cNvSpPr txBox="1"/>
          <p:nvPr/>
        </p:nvSpPr>
        <p:spPr>
          <a:xfrm>
            <a:off x="6429296" y="1921598"/>
            <a:ext cx="814647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HU" sz="2800" b="1" dirty="0"/>
              <a:t>L I 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07F766-B71F-1ABE-BDD0-32081F6FC88A}"/>
              </a:ext>
            </a:extLst>
          </p:cNvPr>
          <p:cNvSpPr txBox="1"/>
          <p:nvPr/>
        </p:nvSpPr>
        <p:spPr>
          <a:xfrm>
            <a:off x="7759622" y="1921598"/>
            <a:ext cx="2045753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HU" sz="2800" b="1" dirty="0"/>
              <a:t>Paracetamol</a:t>
            </a:r>
          </a:p>
        </p:txBody>
      </p:sp>
    </p:spTree>
    <p:extLst>
      <p:ext uri="{BB962C8B-B14F-4D97-AF65-F5344CB8AC3E}">
        <p14:creationId xmlns:p14="http://schemas.microsoft.com/office/powerpoint/2010/main" val="367058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2" grpId="0" animBg="1"/>
      <p:bldP spid="2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019726" y="2489677"/>
            <a:ext cx="5378450" cy="263712"/>
          </a:xfrm>
        </p:spPr>
        <p:txBody>
          <a:bodyPr/>
          <a:lstStyle/>
          <a:p>
            <a:r>
              <a:rPr lang="en-US" dirty="0"/>
              <a:t>Kenan </a:t>
            </a:r>
            <a:r>
              <a:rPr lang="en-US" dirty="0" err="1"/>
              <a:t>Dehne</a:t>
            </a:r>
            <a:r>
              <a:rPr lang="en-US" dirty="0"/>
              <a:t> </a:t>
            </a:r>
            <a:r>
              <a:rPr lang="en-GB" dirty="0"/>
              <a:t>MD, MCH Orth,  FEBOT,  FRCS Orth.</a:t>
            </a:r>
            <a:endParaRPr lang="en-US" dirty="0"/>
          </a:p>
          <a:p>
            <a:r>
              <a:rPr lang="en-US" dirty="0"/>
              <a:t>ORTHOPAEDIC LEAD, PRACTICE PLUS GROUP EMERSON GREEN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898817" y="1662694"/>
            <a:ext cx="6769903" cy="70323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151A65"/>
                </a:solidFill>
                <a:latin typeface="Arial" pitchFamily="-8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151A65"/>
                </a:solidFill>
                <a:latin typeface="Arial" pitchFamily="-8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151A65"/>
                </a:solidFill>
                <a:latin typeface="Arial" pitchFamily="-8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 b="1">
                <a:solidFill>
                  <a:srgbClr val="151A65"/>
                </a:solidFill>
                <a:latin typeface="Arial" pitchFamily="-84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pitchFamily="-84" charset="0"/>
                <a:ea typeface="Arial" pitchFamily="-84" charset="0"/>
                <a:cs typeface="Arial" pitchFamily="-8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pitchFamily="-84" charset="0"/>
                <a:ea typeface="Arial" pitchFamily="-84" charset="0"/>
                <a:cs typeface="Arial" pitchFamily="-8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pitchFamily="-84" charset="0"/>
                <a:ea typeface="Arial" pitchFamily="-84" charset="0"/>
                <a:cs typeface="Arial" pitchFamily="-8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pitchFamily="-84" charset="0"/>
                <a:ea typeface="Arial" pitchFamily="-84" charset="0"/>
                <a:cs typeface="Arial" pitchFamily="-84" charset="0"/>
              </a:defRPr>
            </a:lvl9pPr>
          </a:lstStyle>
          <a:p>
            <a:r>
              <a:rPr lang="en-US" dirty="0">
                <a:solidFill>
                  <a:srgbClr val="623287"/>
                </a:solidFill>
                <a:latin typeface="Arial" panose="020B0604020202020204"/>
              </a:rPr>
              <a:t>Joint infiltration technique for fast recovery in joint replacement surgery</a:t>
            </a:r>
            <a:endParaRPr lang="en-US" altLang="en-US" kern="0" dirty="0">
              <a:solidFill>
                <a:srgbClr val="623287"/>
              </a:solidFill>
              <a:latin typeface="Arial" panose="020B0604020202020204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45B14-7D21-DE46-B162-46A656A69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Sequence for knee injection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B18899F-D174-A349-8FD4-9F8FD9526E9C}"/>
              </a:ext>
            </a:extLst>
          </p:cNvPr>
          <p:cNvSpPr txBox="1">
            <a:spLocks/>
          </p:cNvSpPr>
          <p:nvPr/>
        </p:nvSpPr>
        <p:spPr bwMode="auto">
          <a:xfrm>
            <a:off x="2363340" y="1341389"/>
            <a:ext cx="3992563" cy="4868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1000"/>
              </a:spcBef>
              <a:spcAft>
                <a:spcPct val="0"/>
              </a:spcAft>
              <a:buFont typeface="Arial" pitchFamily="34" charset="0"/>
              <a:buNone/>
              <a:defRPr sz="16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180000" indent="-180000" algn="l" rtl="0" eaLnBrk="0" fontAlgn="base" hangingPunct="0">
              <a:spcBef>
                <a:spcPts val="6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40000" indent="-1800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900000" indent="-1800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260000" indent="-180000" algn="l" rtl="0" eaLnBrk="0" fontAlgn="base" hangingPunct="0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450975" indent="-182563" algn="l" rtl="0" fontAlgn="base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8175" indent="-182563" algn="l" rtl="0" fontAlgn="base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65375" indent="-182563" algn="l" rtl="0" fontAlgn="base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22575" indent="-182563" algn="l" rtl="0" fontAlgn="base">
              <a:lnSpc>
                <a:spcPct val="95000"/>
              </a:lnSpc>
              <a:spcBef>
                <a:spcPct val="40000"/>
              </a:spcBef>
              <a:spcAft>
                <a:spcPct val="0"/>
              </a:spcAft>
              <a:buChar char="»"/>
              <a:defRPr sz="19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>
                <a:solidFill>
                  <a:srgbClr val="623287"/>
                </a:solidFill>
                <a:latin typeface="Arial" panose="020B0604020202020204"/>
              </a:rPr>
              <a:t>After doing the tibial and femoral cut and at the stage of posterior clearance and osteophytes removal. </a:t>
            </a:r>
          </a:p>
          <a:p>
            <a:pPr>
              <a:buFont typeface="Arial" pitchFamily="34" charset="0"/>
              <a:buChar char="•"/>
            </a:pPr>
            <a:r>
              <a:rPr lang="en-US" kern="0" dirty="0">
                <a:solidFill>
                  <a:srgbClr val="623287"/>
                </a:solidFill>
                <a:latin typeface="Arial" panose="020B0604020202020204"/>
              </a:rPr>
              <a:t>Posterior capsule 4 points.</a:t>
            </a:r>
          </a:p>
          <a:p>
            <a:pPr>
              <a:buFont typeface="Arial" pitchFamily="34" charset="0"/>
              <a:buChar char="•"/>
            </a:pPr>
            <a:r>
              <a:rPr lang="en-US" kern="0" dirty="0">
                <a:solidFill>
                  <a:srgbClr val="623287"/>
                </a:solidFill>
                <a:latin typeface="Arial" panose="020B0604020202020204"/>
              </a:rPr>
              <a:t>Line of Menisci </a:t>
            </a:r>
          </a:p>
          <a:p>
            <a:pPr>
              <a:buFont typeface="Arial" pitchFamily="34" charset="0"/>
              <a:buChar char="•"/>
            </a:pPr>
            <a:r>
              <a:rPr lang="en-US" kern="0" dirty="0">
                <a:solidFill>
                  <a:srgbClr val="623287"/>
                </a:solidFill>
                <a:latin typeface="Arial" panose="020B0604020202020204"/>
              </a:rPr>
              <a:t>Medial synovium and adductor canal block</a:t>
            </a:r>
          </a:p>
          <a:p>
            <a:pPr>
              <a:buFont typeface="Arial" pitchFamily="34" charset="0"/>
              <a:buChar char="•"/>
            </a:pPr>
            <a:r>
              <a:rPr lang="en-US" kern="0" dirty="0">
                <a:solidFill>
                  <a:srgbClr val="623287"/>
                </a:solidFill>
                <a:latin typeface="Arial" panose="020B0604020202020204"/>
              </a:rPr>
              <a:t>Anterior femoral synovium. </a:t>
            </a:r>
          </a:p>
          <a:p>
            <a:pPr>
              <a:buFont typeface="Arial" pitchFamily="34" charset="0"/>
              <a:buChar char="•"/>
            </a:pPr>
            <a:r>
              <a:rPr lang="en-US" kern="0" dirty="0">
                <a:solidFill>
                  <a:srgbClr val="623287"/>
                </a:solidFill>
                <a:latin typeface="Arial" panose="020B0604020202020204"/>
              </a:rPr>
              <a:t>Lateral Synovium. </a:t>
            </a:r>
          </a:p>
          <a:p>
            <a:pPr>
              <a:buFont typeface="Arial" pitchFamily="34" charset="0"/>
              <a:buChar char="•"/>
            </a:pPr>
            <a:r>
              <a:rPr lang="en-US" kern="0" dirty="0">
                <a:solidFill>
                  <a:srgbClr val="623287"/>
                </a:solidFill>
                <a:latin typeface="Arial" panose="020B0604020202020204"/>
              </a:rPr>
              <a:t>Intra-articular volume block with Tranexamic acid (30 </a:t>
            </a:r>
            <a:r>
              <a:rPr lang="en-US" kern="0" dirty="0" err="1">
                <a:solidFill>
                  <a:srgbClr val="623287"/>
                </a:solidFill>
                <a:latin typeface="Arial" panose="020B0604020202020204"/>
              </a:rPr>
              <a:t>Mls</a:t>
            </a:r>
            <a:r>
              <a:rPr lang="en-US" kern="0" dirty="0">
                <a:solidFill>
                  <a:srgbClr val="623287"/>
                </a:solidFill>
                <a:latin typeface="Arial" panose="020B0604020202020204"/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en-US" kern="0" dirty="0">
                <a:solidFill>
                  <a:srgbClr val="623287"/>
                </a:solidFill>
                <a:latin typeface="Arial" panose="020B0604020202020204"/>
              </a:rPr>
              <a:t>Superior and inferior Medial and lateral Genicular Nerve block</a:t>
            </a:r>
          </a:p>
          <a:p>
            <a:pPr>
              <a:buFont typeface="Arial" pitchFamily="34" charset="0"/>
              <a:buChar char="•"/>
            </a:pPr>
            <a:r>
              <a:rPr lang="en-US" kern="0" dirty="0">
                <a:solidFill>
                  <a:srgbClr val="623287"/>
                </a:solidFill>
                <a:latin typeface="Arial" panose="020B0604020202020204"/>
              </a:rPr>
              <a:t>Skin edges</a:t>
            </a:r>
          </a:p>
          <a:p>
            <a:pPr>
              <a:buFont typeface="Arial" pitchFamily="34" charset="0"/>
              <a:buChar char="•"/>
            </a:pPr>
            <a:endParaRPr lang="en-US" kern="0" dirty="0">
              <a:solidFill>
                <a:srgbClr val="623287"/>
              </a:solidFill>
              <a:latin typeface="Arial" panose="020B0604020202020204"/>
            </a:endParaRPr>
          </a:p>
          <a:p>
            <a:pPr>
              <a:buFont typeface="Arial" pitchFamily="34" charset="0"/>
              <a:buChar char="•"/>
            </a:pPr>
            <a:endParaRPr lang="en-US" kern="0" dirty="0">
              <a:solidFill>
                <a:srgbClr val="623287"/>
              </a:solidFill>
              <a:latin typeface="Arial" panose="020B0604020202020204"/>
            </a:endParaRPr>
          </a:p>
          <a:p>
            <a:endParaRPr lang="en-US" kern="0" dirty="0">
              <a:solidFill>
                <a:srgbClr val="623287"/>
              </a:solidFill>
              <a:latin typeface="Arial" panose="020B0604020202020204"/>
            </a:endParaRPr>
          </a:p>
        </p:txBody>
      </p:sp>
      <p:pic>
        <p:nvPicPr>
          <p:cNvPr id="7" name="Content Placeholder 7" descr="A picture containing person&#10;&#10;Description automatically generated">
            <a:extLst>
              <a:ext uri="{FF2B5EF4-FFF2-40B4-BE49-F238E27FC236}">
                <a16:creationId xmlns:a16="http://schemas.microsoft.com/office/drawing/2014/main" id="{2BBB2F38-299D-B749-B531-1410279F34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6834188" y="1549888"/>
            <a:ext cx="2711450" cy="20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9" descr="A picture containing person&#10;&#10;Description automatically generated">
            <a:extLst>
              <a:ext uri="{FF2B5EF4-FFF2-40B4-BE49-F238E27FC236}">
                <a16:creationId xmlns:a16="http://schemas.microsoft.com/office/drawing/2014/main" id="{41560A5B-BF81-B64B-BB42-9CD88112B9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2686" y="4084639"/>
            <a:ext cx="2634454" cy="19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08B204-6817-B727-10B9-EDA6F7620322}"/>
              </a:ext>
            </a:extLst>
          </p:cNvPr>
          <p:cNvSpPr txBox="1"/>
          <p:nvPr/>
        </p:nvSpPr>
        <p:spPr>
          <a:xfrm>
            <a:off x="2321375" y="6040234"/>
            <a:ext cx="7562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 err="1"/>
              <a:t>Diák</a:t>
            </a:r>
            <a:r>
              <a:rPr lang="en-US" i="1" dirty="0"/>
              <a:t> </a:t>
            </a:r>
            <a:r>
              <a:rPr lang="en-US" i="1" dirty="0" err="1"/>
              <a:t>forrása</a:t>
            </a:r>
            <a:r>
              <a:rPr lang="en-US" i="1" dirty="0"/>
              <a:t>: Kenan </a:t>
            </a:r>
            <a:r>
              <a:rPr lang="en-US" i="1" dirty="0" err="1"/>
              <a:t>Dehne</a:t>
            </a:r>
            <a:r>
              <a:rPr lang="en-US" i="1" dirty="0"/>
              <a:t> </a:t>
            </a:r>
            <a:r>
              <a:rPr lang="en-GB" i="1" dirty="0"/>
              <a:t>MD, MCH Orth,  FEBOT,  FRCS Orth.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00006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9DEA1-A1E8-D14D-9612-B235FBF8C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I USE FOR KNEES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147AC-8377-4244-88F2-B28759005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3666" y="1064401"/>
            <a:ext cx="8139113" cy="496561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300 Mgs of </a:t>
            </a:r>
            <a:r>
              <a:rPr lang="en-US" sz="2800" dirty="0" err="1"/>
              <a:t>Naropin</a:t>
            </a:r>
            <a:r>
              <a:rPr lang="en-US" sz="2800" dirty="0"/>
              <a:t> (</a:t>
            </a:r>
            <a:r>
              <a:rPr lang="en-GB" sz="2800" dirty="0"/>
              <a:t>Ropivacaine)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4 </a:t>
            </a:r>
            <a:r>
              <a:rPr lang="en-US" sz="2800" dirty="0" err="1"/>
              <a:t>Mls</a:t>
            </a:r>
            <a:r>
              <a:rPr lang="en-US" sz="2800" dirty="0"/>
              <a:t> of Adrenaline 1:10000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2gs of Tranexamic Acid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Three labeled syringes of 50 </a:t>
            </a:r>
            <a:r>
              <a:rPr lang="en-US" sz="2800" dirty="0" err="1"/>
              <a:t>Mls</a:t>
            </a:r>
            <a:r>
              <a:rPr lang="en-US" sz="2800" dirty="0"/>
              <a:t>  1</a:t>
            </a:r>
            <a:r>
              <a:rPr lang="en-US" sz="2800" baseline="30000" dirty="0"/>
              <a:t>st</a:t>
            </a:r>
            <a:r>
              <a:rPr lang="en-US" sz="2800" dirty="0"/>
              <a:t> and 3</a:t>
            </a:r>
            <a:r>
              <a:rPr lang="en-US" sz="2800" baseline="30000" dirty="0"/>
              <a:t>rd</a:t>
            </a:r>
            <a:r>
              <a:rPr lang="en-US" sz="2800" dirty="0"/>
              <a:t> containing Tranexamic Acid.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Adjustments of the dosage for patients with body weight less than 50 kgs.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71D5F3-5F1F-2603-3ABF-03BA9E44BF82}"/>
              </a:ext>
            </a:extLst>
          </p:cNvPr>
          <p:cNvSpPr txBox="1"/>
          <p:nvPr/>
        </p:nvSpPr>
        <p:spPr>
          <a:xfrm>
            <a:off x="2321375" y="6040234"/>
            <a:ext cx="7562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 err="1"/>
              <a:t>Diák</a:t>
            </a:r>
            <a:r>
              <a:rPr lang="en-US" i="1" dirty="0"/>
              <a:t> </a:t>
            </a:r>
            <a:r>
              <a:rPr lang="en-US" i="1" dirty="0" err="1"/>
              <a:t>forrása</a:t>
            </a:r>
            <a:r>
              <a:rPr lang="en-US" i="1" dirty="0"/>
              <a:t>: Kenan </a:t>
            </a:r>
            <a:r>
              <a:rPr lang="en-US" i="1" dirty="0" err="1"/>
              <a:t>Dehne</a:t>
            </a:r>
            <a:r>
              <a:rPr lang="en-US" i="1" dirty="0"/>
              <a:t> </a:t>
            </a:r>
            <a:r>
              <a:rPr lang="en-GB" i="1" dirty="0"/>
              <a:t>MD, MCH Orth,  FEBOT,  FRCS Orth.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055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A picture containing person, bed, indoor, hospital room&#10;&#10;Description automatically generated">
            <a:extLst>
              <a:ext uri="{FF2B5EF4-FFF2-40B4-BE49-F238E27FC236}">
                <a16:creationId xmlns:a16="http://schemas.microsoft.com/office/drawing/2014/main" id="{78D6864C-33DF-2C49-AA19-79CA40C0E885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376" y="1149350"/>
            <a:ext cx="3438911" cy="2579962"/>
          </a:xfrm>
        </p:spPr>
      </p:pic>
      <p:pic>
        <p:nvPicPr>
          <p:cNvPr id="15" name="Content Placeholder 14" descr="A picture containing person, hospital room&#10;&#10;Description automatically generated">
            <a:extLst>
              <a:ext uri="{FF2B5EF4-FFF2-40B4-BE49-F238E27FC236}">
                <a16:creationId xmlns:a16="http://schemas.microsoft.com/office/drawing/2014/main" id="{D907061F-201E-1C41-B680-6B99C67F09BE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645" y="3799866"/>
            <a:ext cx="2986017" cy="2240189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3EF51C-BB07-D04F-BC82-7D8EE20A3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F683E5C-F415-4E74-A9A8-7466CFD705F2}" type="slidenum">
              <a:rPr lang="en-GB" altLang="en-US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GB" altLang="en-US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49DB76F-DDBF-9943-B5CC-9A0105A1A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Sequence for knee injection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B83C1B-B721-8BA7-68F8-BAD0B43C46A9}"/>
              </a:ext>
            </a:extLst>
          </p:cNvPr>
          <p:cNvSpPr txBox="1"/>
          <p:nvPr/>
        </p:nvSpPr>
        <p:spPr>
          <a:xfrm>
            <a:off x="2321375" y="6040234"/>
            <a:ext cx="7562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 err="1"/>
              <a:t>Diák</a:t>
            </a:r>
            <a:r>
              <a:rPr lang="en-US" i="1" dirty="0"/>
              <a:t> </a:t>
            </a:r>
            <a:r>
              <a:rPr lang="en-US" i="1" dirty="0" err="1"/>
              <a:t>forrása</a:t>
            </a:r>
            <a:r>
              <a:rPr lang="en-US" i="1" dirty="0"/>
              <a:t>: Kenan </a:t>
            </a:r>
            <a:r>
              <a:rPr lang="en-US" i="1" dirty="0" err="1"/>
              <a:t>Dehne</a:t>
            </a:r>
            <a:r>
              <a:rPr lang="en-US" i="1" dirty="0"/>
              <a:t> </a:t>
            </a:r>
            <a:r>
              <a:rPr lang="en-GB" i="1" dirty="0"/>
              <a:t>MD, MCH Orth,  FEBOT,  FRCS Orth.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2578927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44C0339-1E2D-BD4A-A96E-FE59EE3FD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ADDUCTOR CANAL BLOCK THROUGH SURGICAL APPROACH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2D3A360-DF9E-BA49-8646-069C18EF9F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241" y="1334141"/>
            <a:ext cx="6611007" cy="495825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DF355F-88C6-644E-BD8A-C2BFE8C3E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F683E5C-F415-4E74-A9A8-7466CFD705F2}" type="slidenum">
              <a:rPr lang="en-GB" altLang="en-US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GB" altLang="en-US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2BEB670-6BBD-4FCE-B3FD-8FB4D15A98B0}"/>
              </a:ext>
            </a:extLst>
          </p:cNvPr>
          <p:cNvSpPr/>
          <p:nvPr/>
        </p:nvSpPr>
        <p:spPr>
          <a:xfrm rot="1800000">
            <a:off x="4865409" y="3835614"/>
            <a:ext cx="914400" cy="731520"/>
          </a:xfrm>
          <a:prstGeom prst="ellipse">
            <a:avLst/>
          </a:prstGeom>
          <a:solidFill>
            <a:srgbClr val="E71224">
              <a:alpha val="5000"/>
            </a:srgbClr>
          </a:solidFill>
          <a:ln w="18000">
            <a:solidFill>
              <a:srgbClr val="E71224"/>
            </a:solidFill>
          </a:ln>
        </p:spPr>
        <p:txBody>
          <a:bodyPr wrap="none" rtlCol="0" anchor="ctr" anchorCtr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700">
              <a:solidFill>
                <a:srgbClr val="E71224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9BF5FBE-663D-4C65-881C-42C9E147BDFE}"/>
              </a:ext>
            </a:extLst>
          </p:cNvPr>
          <p:cNvSpPr/>
          <p:nvPr/>
        </p:nvSpPr>
        <p:spPr>
          <a:xfrm rot="-4500000">
            <a:off x="6204116" y="2456581"/>
            <a:ext cx="914400" cy="1828800"/>
          </a:xfrm>
          <a:prstGeom prst="ellipse">
            <a:avLst/>
          </a:prstGeom>
          <a:solidFill>
            <a:srgbClr val="E71224">
              <a:alpha val="5000"/>
            </a:srgbClr>
          </a:solidFill>
          <a:ln w="18000">
            <a:solidFill>
              <a:srgbClr val="E71224"/>
            </a:solidFill>
          </a:ln>
        </p:spPr>
        <p:txBody>
          <a:bodyPr wrap="none" rtlCol="0" anchor="ctr" anchorCtr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700">
              <a:solidFill>
                <a:srgbClr val="E71224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036CFA-CF76-3DB4-585D-9A0CB2744D01}"/>
              </a:ext>
            </a:extLst>
          </p:cNvPr>
          <p:cNvSpPr txBox="1"/>
          <p:nvPr/>
        </p:nvSpPr>
        <p:spPr>
          <a:xfrm>
            <a:off x="2321375" y="6040234"/>
            <a:ext cx="7562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 err="1"/>
              <a:t>Diák</a:t>
            </a:r>
            <a:r>
              <a:rPr lang="en-US" i="1" dirty="0"/>
              <a:t> </a:t>
            </a:r>
            <a:r>
              <a:rPr lang="en-US" i="1" dirty="0" err="1"/>
              <a:t>forrása</a:t>
            </a:r>
            <a:r>
              <a:rPr lang="en-US" i="1" dirty="0"/>
              <a:t>: Kenan </a:t>
            </a:r>
            <a:r>
              <a:rPr lang="en-US" i="1" dirty="0" err="1"/>
              <a:t>Dehne</a:t>
            </a:r>
            <a:r>
              <a:rPr lang="en-US" i="1" dirty="0"/>
              <a:t> </a:t>
            </a:r>
            <a:r>
              <a:rPr lang="en-GB" i="1" dirty="0"/>
              <a:t>MD, MCH Orth,  FEBOT,  FRCS Orth.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67582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EB583-9330-AC67-6F6C-9EB0E26D2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74221-B351-D244-1918-E20A8A3E0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>
                <a:hlinkClick r:id="rId2"/>
              </a:rPr>
              <a:t>https://academic.oup.com/painmedicine/article/21/5/922/5549281</a:t>
            </a:r>
            <a:endParaRPr lang="en-GB" dirty="0"/>
          </a:p>
          <a:p>
            <a:r>
              <a:rPr lang="en-GB" dirty="0">
                <a:hlinkClick r:id="rId3"/>
              </a:rPr>
              <a:t>https://www.asra.com/news-publications/asra-newsletter/newsletter-item/asra-news/2022/05/01/how-i-do-it-genicular-nerve-blocks-for-acute-pain</a:t>
            </a:r>
            <a:r>
              <a:rPr lang="en-GB" dirty="0"/>
              <a:t> </a:t>
            </a:r>
          </a:p>
          <a:p>
            <a:r>
              <a:rPr lang="en-GB" dirty="0"/>
              <a:t> </a:t>
            </a:r>
            <a:r>
              <a:rPr lang="en-GB" dirty="0">
                <a:hlinkClick r:id="rId4"/>
              </a:rPr>
              <a:t>https://www.intechopen.com/chapters/77934</a:t>
            </a:r>
            <a:r>
              <a:rPr lang="en-GB" dirty="0"/>
              <a:t> </a:t>
            </a:r>
          </a:p>
          <a:p>
            <a:r>
              <a:rPr lang="en-GB" dirty="0"/>
              <a:t>LIA:</a:t>
            </a:r>
          </a:p>
          <a:p>
            <a:r>
              <a:rPr lang="en-GB" dirty="0"/>
              <a:t>https://</a:t>
            </a:r>
            <a:r>
              <a:rPr lang="en-GB" dirty="0" err="1"/>
              <a:t>www.nysora.com</a:t>
            </a:r>
            <a:r>
              <a:rPr lang="en-GB" dirty="0"/>
              <a:t>/topics/regional-</a:t>
            </a:r>
            <a:r>
              <a:rPr lang="en-GB" dirty="0" err="1"/>
              <a:t>anesthesia</a:t>
            </a:r>
            <a:r>
              <a:rPr lang="en-GB" dirty="0"/>
              <a:t>-for-specific-surgical-procedures/lower-extremity-regional-anesthesia-for-specific-surgical-procedures/</a:t>
            </a:r>
            <a:r>
              <a:rPr lang="en-GB" dirty="0" err="1"/>
              <a:t>anesthesia</a:t>
            </a:r>
            <a:r>
              <a:rPr lang="en-GB" dirty="0"/>
              <a:t>-and-analgesia-for-hip-procedures/intra-articular-periarticular-infiltration-local-</a:t>
            </a:r>
            <a:r>
              <a:rPr lang="en-GB" dirty="0" err="1"/>
              <a:t>anesthetics</a:t>
            </a:r>
            <a:r>
              <a:rPr lang="en-GB" dirty="0"/>
              <a:t>/ </a:t>
            </a:r>
          </a:p>
          <a:p>
            <a:r>
              <a:rPr lang="en-GB" dirty="0"/>
              <a:t> </a:t>
            </a:r>
          </a:p>
          <a:p>
            <a:endParaRPr lang="en-HU" dirty="0"/>
          </a:p>
        </p:txBody>
      </p:sp>
    </p:spTree>
    <p:extLst>
      <p:ext uri="{BB962C8B-B14F-4D97-AF65-F5344CB8AC3E}">
        <p14:creationId xmlns:p14="http://schemas.microsoft.com/office/powerpoint/2010/main" val="8635657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AFA42-2228-6FDB-4907-010212ADD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U" dirty="0"/>
              <a:t>Block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9998A-4A8B-9C5D-86A8-00FAA2946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www.asra.com</a:t>
            </a:r>
            <a:r>
              <a:rPr lang="en-GB" dirty="0"/>
              <a:t>/news-publications/</a:t>
            </a:r>
            <a:r>
              <a:rPr lang="en-GB" dirty="0" err="1"/>
              <a:t>asra</a:t>
            </a:r>
            <a:r>
              <a:rPr lang="en-GB" dirty="0"/>
              <a:t>-newsletter/newsletter-item/</a:t>
            </a:r>
            <a:r>
              <a:rPr lang="en-GB" dirty="0" err="1"/>
              <a:t>asra</a:t>
            </a:r>
            <a:r>
              <a:rPr lang="en-GB" dirty="0"/>
              <a:t>-news/2019/08/06/how-i-used-to-do-it-anesthesia-and-analgesia-for-total-knee-arthroplasty-four-decades-of-evolution</a:t>
            </a:r>
            <a:endParaRPr lang="en-HU" dirty="0"/>
          </a:p>
        </p:txBody>
      </p:sp>
    </p:spTree>
    <p:extLst>
      <p:ext uri="{BB962C8B-B14F-4D97-AF65-F5344CB8AC3E}">
        <p14:creationId xmlns:p14="http://schemas.microsoft.com/office/powerpoint/2010/main" val="6130601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3E987-6E72-EA7C-A390-4D67F00B0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U" dirty="0"/>
              <a:t>Adductor Canal</a:t>
            </a:r>
          </a:p>
        </p:txBody>
      </p:sp>
      <p:pic>
        <p:nvPicPr>
          <p:cNvPr id="5" name="Content Placeholder 4" descr="A diagram of the muscles of the human body&#10;&#10;Description automatically generated">
            <a:extLst>
              <a:ext uri="{FF2B5EF4-FFF2-40B4-BE49-F238E27FC236}">
                <a16:creationId xmlns:a16="http://schemas.microsoft.com/office/drawing/2014/main" id="{32163F70-F85C-0762-BD0F-9496FAA7A2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4484" y="1297331"/>
            <a:ext cx="9186863" cy="5560669"/>
          </a:xfrm>
        </p:spPr>
      </p:pic>
    </p:spTree>
    <p:extLst>
      <p:ext uri="{BB962C8B-B14F-4D97-AF65-F5344CB8AC3E}">
        <p14:creationId xmlns:p14="http://schemas.microsoft.com/office/powerpoint/2010/main" val="9816191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CF724-6F4F-FE89-3687-09E92DB9B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HU" dirty="0"/>
              <a:t>Fent, Középen vagy Lent?</a:t>
            </a:r>
          </a:p>
        </p:txBody>
      </p:sp>
      <p:pic>
        <p:nvPicPr>
          <p:cNvPr id="5" name="Content Placeholder 4" descr="A close-up of a medical information&#10;&#10;Description automatically generated">
            <a:extLst>
              <a:ext uri="{FF2B5EF4-FFF2-40B4-BE49-F238E27FC236}">
                <a16:creationId xmlns:a16="http://schemas.microsoft.com/office/drawing/2014/main" id="{A03951B6-24E4-E13B-6186-5EA4D2AD63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0179" y="1690688"/>
            <a:ext cx="9401175" cy="5046278"/>
          </a:xfrm>
        </p:spPr>
      </p:pic>
    </p:spTree>
    <p:extLst>
      <p:ext uri="{BB962C8B-B14F-4D97-AF65-F5344CB8AC3E}">
        <p14:creationId xmlns:p14="http://schemas.microsoft.com/office/powerpoint/2010/main" val="4580679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16457-D6BA-22F8-C7AC-A0FE861FC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U" dirty="0"/>
              <a:t>iPACK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68726EF5-DF13-ECDB-0C5A-D2070CC33D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20741"/>
            <a:ext cx="10515600" cy="381651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181C11-1759-0F4B-CF6F-0CCB672A2E65}"/>
              </a:ext>
            </a:extLst>
          </p:cNvPr>
          <p:cNvSpPr txBox="1"/>
          <p:nvPr/>
        </p:nvSpPr>
        <p:spPr>
          <a:xfrm>
            <a:off x="606056" y="5146586"/>
            <a:ext cx="11472530" cy="16030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250"/>
              </a:lnSpc>
              <a:spcBef>
                <a:spcPts val="2000"/>
              </a:spcBef>
              <a:spcAft>
                <a:spcPts val="1000"/>
              </a:spcAft>
            </a:pPr>
            <a:r>
              <a:rPr lang="en-GB" sz="1580" b="0" i="0" dirty="0">
                <a:solidFill>
                  <a:srgbClr val="734126"/>
                </a:solidFill>
                <a:effectLst/>
                <a:latin typeface="Cambria" panose="02040503050406030204" pitchFamily="18" charset="0"/>
              </a:rPr>
              <a:t>Conclusion</a:t>
            </a:r>
          </a:p>
          <a:p>
            <a:pPr algn="l">
              <a:spcBef>
                <a:spcPts val="2000"/>
              </a:spcBef>
              <a:spcAft>
                <a:spcPts val="2000"/>
              </a:spcAft>
            </a:pPr>
            <a:r>
              <a:rPr lang="en-GB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The addition of </a:t>
            </a:r>
            <a:r>
              <a:rPr lang="en-GB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iPACK</a:t>
            </a:r>
            <a:r>
              <a:rPr lang="en-GB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lowers postoperative VAS scores, cumulative morphine consumption, and hospital stays. Meanwhile, the addition of </a:t>
            </a:r>
            <a:r>
              <a:rPr lang="en-GB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iPACK</a:t>
            </a:r>
            <a:r>
              <a:rPr lang="en-GB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improves postoperative patients’ activity performance without extra side effects. </a:t>
            </a:r>
            <a:r>
              <a:rPr lang="en-GB" b="0" i="0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iPACK</a:t>
            </a:r>
            <a:r>
              <a:rPr lang="en-GB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combined with ACB proves to be a suitable pain management technique after TKA.</a:t>
            </a:r>
          </a:p>
        </p:txBody>
      </p:sp>
    </p:spTree>
    <p:extLst>
      <p:ext uri="{BB962C8B-B14F-4D97-AF65-F5344CB8AC3E}">
        <p14:creationId xmlns:p14="http://schemas.microsoft.com/office/powerpoint/2010/main" val="1573570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4826" y="-6791"/>
            <a:ext cx="4182048" cy="688014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EEFAB9-6A34-E7D8-7CA6-7E3F2FD0D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26" y="365125"/>
            <a:ext cx="8021430" cy="1325563"/>
          </a:xfrm>
        </p:spPr>
        <p:txBody>
          <a:bodyPr/>
          <a:lstStyle/>
          <a:p>
            <a:pPr algn="ctr"/>
            <a:r>
              <a:rPr lang="en-HU" dirty="0"/>
              <a:t>Melyik módszer hol lép be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61077CD-B8BC-E349-0441-3DF156566773}"/>
              </a:ext>
            </a:extLst>
          </p:cNvPr>
          <p:cNvSpPr/>
          <p:nvPr/>
        </p:nvSpPr>
        <p:spPr>
          <a:xfrm>
            <a:off x="838200" y="2038662"/>
            <a:ext cx="1440305" cy="64457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U" dirty="0"/>
              <a:t>Alap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78932AF-E575-4764-8FC1-144972D7DCAF}"/>
              </a:ext>
            </a:extLst>
          </p:cNvPr>
          <p:cNvSpPr/>
          <p:nvPr/>
        </p:nvSpPr>
        <p:spPr>
          <a:xfrm>
            <a:off x="838200" y="4763120"/>
            <a:ext cx="1440305" cy="644577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U" dirty="0"/>
              <a:t>Krónikus fájdalom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22E9A1C-2D9B-4D11-E215-7AC589E1A5F2}"/>
              </a:ext>
            </a:extLst>
          </p:cNvPr>
          <p:cNvSpPr/>
          <p:nvPr/>
        </p:nvSpPr>
        <p:spPr>
          <a:xfrm>
            <a:off x="2866871" y="2256183"/>
            <a:ext cx="194382" cy="21866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U" dirty="0"/>
              <a:t>A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67B5FB9-4D54-FA36-F2CF-B1AD10DAEB36}"/>
              </a:ext>
            </a:extLst>
          </p:cNvPr>
          <p:cNvSpPr/>
          <p:nvPr/>
        </p:nvSpPr>
        <p:spPr>
          <a:xfrm>
            <a:off x="7896828" y="2872083"/>
            <a:ext cx="194382" cy="21866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U" dirty="0"/>
              <a:t>K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1977DCC-208C-E8F0-251B-CB1C8CA5B001}"/>
              </a:ext>
            </a:extLst>
          </p:cNvPr>
          <p:cNvSpPr/>
          <p:nvPr/>
        </p:nvSpPr>
        <p:spPr>
          <a:xfrm>
            <a:off x="11927081" y="4500354"/>
            <a:ext cx="194382" cy="21866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U" dirty="0"/>
              <a:t>A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F0E660A-533C-E647-6B1A-D51729F0E82C}"/>
              </a:ext>
            </a:extLst>
          </p:cNvPr>
          <p:cNvSpPr/>
          <p:nvPr/>
        </p:nvSpPr>
        <p:spPr>
          <a:xfrm>
            <a:off x="11605645" y="4097414"/>
            <a:ext cx="194382" cy="21866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U" dirty="0"/>
              <a:t>A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272D52B-4870-4A3A-3894-C693B3413C9B}"/>
              </a:ext>
            </a:extLst>
          </p:cNvPr>
          <p:cNvSpPr/>
          <p:nvPr/>
        </p:nvSpPr>
        <p:spPr>
          <a:xfrm>
            <a:off x="7874725" y="2653422"/>
            <a:ext cx="194382" cy="21866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U" dirty="0"/>
              <a:t>A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DC04B68-4415-E453-ED67-1ED3407F17BE}"/>
              </a:ext>
            </a:extLst>
          </p:cNvPr>
          <p:cNvSpPr/>
          <p:nvPr/>
        </p:nvSpPr>
        <p:spPr>
          <a:xfrm>
            <a:off x="2866871" y="4976078"/>
            <a:ext cx="194382" cy="21866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U" dirty="0"/>
              <a:t>K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E261789-644D-60E9-44A5-A26922BDCAA8}"/>
              </a:ext>
            </a:extLst>
          </p:cNvPr>
          <p:cNvSpPr/>
          <p:nvPr/>
        </p:nvSpPr>
        <p:spPr>
          <a:xfrm>
            <a:off x="7825009" y="1561101"/>
            <a:ext cx="194382" cy="21866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U" dirty="0"/>
              <a:t>K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44905DA-E373-3812-EDD3-859DAD7B343A}"/>
              </a:ext>
            </a:extLst>
          </p:cNvPr>
          <p:cNvSpPr/>
          <p:nvPr/>
        </p:nvSpPr>
        <p:spPr>
          <a:xfrm>
            <a:off x="11763315" y="4256114"/>
            <a:ext cx="194382" cy="21866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U" dirty="0"/>
              <a:t>K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5EA44A4-C326-28AF-2FB2-BE6EB0D21909}"/>
              </a:ext>
            </a:extLst>
          </p:cNvPr>
          <p:cNvSpPr/>
          <p:nvPr/>
        </p:nvSpPr>
        <p:spPr>
          <a:xfrm>
            <a:off x="11773548" y="4707002"/>
            <a:ext cx="194382" cy="21866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U" dirty="0"/>
              <a:t>A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975035B-1A6B-F54F-F871-9F5D672DC8C8}"/>
              </a:ext>
            </a:extLst>
          </p:cNvPr>
          <p:cNvSpPr/>
          <p:nvPr/>
        </p:nvSpPr>
        <p:spPr>
          <a:xfrm>
            <a:off x="11925948" y="4859402"/>
            <a:ext cx="194382" cy="21866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U" dirty="0"/>
              <a:t>A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BECC8902-A9DC-1ADD-9CBC-900A0A637897}"/>
              </a:ext>
            </a:extLst>
          </p:cNvPr>
          <p:cNvSpPr/>
          <p:nvPr/>
        </p:nvSpPr>
        <p:spPr>
          <a:xfrm>
            <a:off x="2395330" y="2360950"/>
            <a:ext cx="318053" cy="45719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B49570B6-F853-DAC3-79E6-A4630B5D5D31}"/>
              </a:ext>
            </a:extLst>
          </p:cNvPr>
          <p:cNvSpPr/>
          <p:nvPr/>
        </p:nvSpPr>
        <p:spPr>
          <a:xfrm>
            <a:off x="2434594" y="5055628"/>
            <a:ext cx="318053" cy="45719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09E040CE-1FEF-FB96-46C1-1503D9C739B5}"/>
              </a:ext>
            </a:extLst>
          </p:cNvPr>
          <p:cNvSpPr/>
          <p:nvPr/>
        </p:nvSpPr>
        <p:spPr>
          <a:xfrm>
            <a:off x="7857489" y="1728491"/>
            <a:ext cx="194382" cy="21866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U" dirty="0"/>
              <a:t>K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8EDD0D38-9194-9F9F-9B87-9D1F24D25000}"/>
              </a:ext>
            </a:extLst>
          </p:cNvPr>
          <p:cNvSpPr/>
          <p:nvPr/>
        </p:nvSpPr>
        <p:spPr>
          <a:xfrm>
            <a:off x="7952174" y="2521012"/>
            <a:ext cx="194382" cy="21866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U" dirty="0"/>
              <a:t>A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82635F48-F62C-FFC5-3E9C-8A955D438024}"/>
              </a:ext>
            </a:extLst>
          </p:cNvPr>
          <p:cNvSpPr/>
          <p:nvPr/>
        </p:nvSpPr>
        <p:spPr>
          <a:xfrm>
            <a:off x="11721816" y="2469851"/>
            <a:ext cx="194382" cy="21866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U" dirty="0"/>
              <a:t>K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E5BB04A9-E39B-24D7-6A89-88CB5391D000}"/>
              </a:ext>
            </a:extLst>
          </p:cNvPr>
          <p:cNvSpPr/>
          <p:nvPr/>
        </p:nvSpPr>
        <p:spPr>
          <a:xfrm>
            <a:off x="11754296" y="2622251"/>
            <a:ext cx="194382" cy="21866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U" dirty="0"/>
              <a:t>K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B566F26-E42C-A3C2-C118-AA4A18E49849}"/>
              </a:ext>
            </a:extLst>
          </p:cNvPr>
          <p:cNvSpPr/>
          <p:nvPr/>
        </p:nvSpPr>
        <p:spPr>
          <a:xfrm>
            <a:off x="11711826" y="2774651"/>
            <a:ext cx="194382" cy="21866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U" dirty="0"/>
              <a:t>K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06F724C8-8CDB-B630-8C1F-C2E4AD4422BE}"/>
              </a:ext>
            </a:extLst>
          </p:cNvPr>
          <p:cNvSpPr/>
          <p:nvPr/>
        </p:nvSpPr>
        <p:spPr>
          <a:xfrm>
            <a:off x="11831746" y="2924551"/>
            <a:ext cx="194382" cy="21866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U" dirty="0"/>
              <a:t>K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F673E897-92C9-F45E-33CA-7F91745744EA}"/>
              </a:ext>
            </a:extLst>
          </p:cNvPr>
          <p:cNvSpPr/>
          <p:nvPr/>
        </p:nvSpPr>
        <p:spPr>
          <a:xfrm>
            <a:off x="11690865" y="4408514"/>
            <a:ext cx="194382" cy="21866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U" dirty="0"/>
              <a:t>K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7B8CC32-D7C7-B419-220F-1551759A601D}"/>
              </a:ext>
            </a:extLst>
          </p:cNvPr>
          <p:cNvSpPr/>
          <p:nvPr/>
        </p:nvSpPr>
        <p:spPr>
          <a:xfrm>
            <a:off x="7864733" y="1294318"/>
            <a:ext cx="194382" cy="21866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U" dirty="0"/>
              <a:t>A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9BBE9637-54D0-E07E-66C7-8127D2C2D4E5}"/>
              </a:ext>
            </a:extLst>
          </p:cNvPr>
          <p:cNvSpPr/>
          <p:nvPr/>
        </p:nvSpPr>
        <p:spPr>
          <a:xfrm>
            <a:off x="7785039" y="1880891"/>
            <a:ext cx="194382" cy="21866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U" dirty="0"/>
              <a:t>K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5FA921D-46AD-5507-68A7-CDAAAC152316}"/>
              </a:ext>
            </a:extLst>
          </p:cNvPr>
          <p:cNvSpPr txBox="1"/>
          <p:nvPr/>
        </p:nvSpPr>
        <p:spPr>
          <a:xfrm>
            <a:off x="1421394" y="5948127"/>
            <a:ext cx="4434868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HU" dirty="0"/>
              <a:t>M</a:t>
            </a:r>
            <a:r>
              <a:rPr lang="en-GB" dirty="0" err="1"/>
              <a:t>i</a:t>
            </a:r>
            <a:r>
              <a:rPr lang="en-HU" dirty="0"/>
              <a:t>ért kell több, mint a “néha egy Algopyrin?”</a:t>
            </a:r>
          </a:p>
        </p:txBody>
      </p:sp>
    </p:spTree>
    <p:extLst>
      <p:ext uri="{BB962C8B-B14F-4D97-AF65-F5344CB8AC3E}">
        <p14:creationId xmlns:p14="http://schemas.microsoft.com/office/powerpoint/2010/main" val="404644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20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E8AE2-3671-12CD-3423-82DE1B724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U"/>
          </a:p>
        </p:txBody>
      </p:sp>
      <p:pic>
        <p:nvPicPr>
          <p:cNvPr id="5" name="Content Placeholder 4" descr="A collage of images of a human body&#10;&#10;Description automatically generated">
            <a:extLst>
              <a:ext uri="{FF2B5EF4-FFF2-40B4-BE49-F238E27FC236}">
                <a16:creationId xmlns:a16="http://schemas.microsoft.com/office/drawing/2014/main" id="{867667E2-135B-14D1-4CB2-36743911EA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95" y="410765"/>
            <a:ext cx="10315575" cy="6447235"/>
          </a:xfrm>
        </p:spPr>
      </p:pic>
    </p:spTree>
    <p:extLst>
      <p:ext uri="{BB962C8B-B14F-4D97-AF65-F5344CB8AC3E}">
        <p14:creationId xmlns:p14="http://schemas.microsoft.com/office/powerpoint/2010/main" val="39630124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C8B7F-C884-9235-D769-756B4F875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U" dirty="0"/>
              <a:t>Beidegzés - Genicularis ágak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0126967-EE83-3620-9AFE-26AF3793B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902" y="206684"/>
            <a:ext cx="5181381" cy="651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555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37657-ECB9-9E61-9BBA-529F7595E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=_L4KgAvRMFY</a:t>
            </a:r>
            <a:endParaRPr lang="en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8C7644-FA96-1183-1C8D-346E0EDC7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HU" sz="2400" dirty="0"/>
              <a:t>Source of Pain</a:t>
            </a:r>
          </a:p>
          <a:p>
            <a:pPr lvl="1"/>
            <a:r>
              <a:rPr lang="en-HU" dirty="0"/>
              <a:t>Compression/ Cooling/ </a:t>
            </a:r>
          </a:p>
          <a:p>
            <a:pPr lvl="1"/>
            <a:r>
              <a:rPr lang="en-HU" dirty="0"/>
              <a:t>LA</a:t>
            </a:r>
          </a:p>
          <a:p>
            <a:pPr lvl="1"/>
            <a:r>
              <a:rPr lang="en-HU" dirty="0"/>
              <a:t>NSAIDs</a:t>
            </a:r>
          </a:p>
          <a:p>
            <a:r>
              <a:rPr lang="en-HU" sz="2400" dirty="0"/>
              <a:t>Transmission of Pain</a:t>
            </a:r>
          </a:p>
          <a:p>
            <a:pPr lvl="1"/>
            <a:r>
              <a:rPr lang="en-HU" dirty="0"/>
              <a:t>R</a:t>
            </a:r>
            <a:r>
              <a:rPr lang="en-GB" dirty="0"/>
              <a:t>e</a:t>
            </a:r>
            <a:r>
              <a:rPr lang="en-HU" dirty="0"/>
              <a:t>gional anesth</a:t>
            </a:r>
          </a:p>
          <a:p>
            <a:pPr lvl="1"/>
            <a:r>
              <a:rPr lang="en-HU" dirty="0"/>
              <a:t>Opioid/ Ketamine/ Gabapentonoid</a:t>
            </a:r>
          </a:p>
          <a:p>
            <a:r>
              <a:rPr lang="en-HU" sz="2400" dirty="0"/>
              <a:t>Processing Pain</a:t>
            </a:r>
          </a:p>
          <a:p>
            <a:pPr lvl="1"/>
            <a:r>
              <a:rPr lang="en-HU" dirty="0"/>
              <a:t>Patient edu</a:t>
            </a:r>
          </a:p>
          <a:p>
            <a:pPr lvl="1"/>
            <a:r>
              <a:rPr lang="en-HU" dirty="0"/>
              <a:t>Acetaminophen</a:t>
            </a:r>
          </a:p>
          <a:p>
            <a:pPr lvl="1"/>
            <a:r>
              <a:rPr lang="en-HU" dirty="0"/>
              <a:t>Opioid/ Ketamine/ Gabapentonoid</a:t>
            </a:r>
          </a:p>
          <a:p>
            <a:endParaRPr lang="en-HU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9AF266-DF89-2608-C1E1-D0D37B149F98}"/>
              </a:ext>
            </a:extLst>
          </p:cNvPr>
          <p:cNvSpPr txBox="1"/>
          <p:nvPr/>
        </p:nvSpPr>
        <p:spPr>
          <a:xfrm>
            <a:off x="7877908" y="1955409"/>
            <a:ext cx="20181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U" sz="2400" dirty="0"/>
              <a:t>Műtéttechnika</a:t>
            </a:r>
          </a:p>
          <a:p>
            <a:endParaRPr lang="en-HU" sz="2400" dirty="0"/>
          </a:p>
          <a:p>
            <a:r>
              <a:rPr lang="en-HU" sz="2400" dirty="0"/>
              <a:t>Vértelenség</a:t>
            </a:r>
          </a:p>
        </p:txBody>
      </p:sp>
    </p:spTree>
    <p:extLst>
      <p:ext uri="{BB962C8B-B14F-4D97-AF65-F5344CB8AC3E}">
        <p14:creationId xmlns:p14="http://schemas.microsoft.com/office/powerpoint/2010/main" val="42844553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DE976-649A-B2AA-D48A-69246051C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HU" b="1" dirty="0"/>
              <a:t>L I 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49CDB-BEDB-65D4-C3A6-244D659CE6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www.nysora.com</a:t>
            </a:r>
            <a:r>
              <a:rPr lang="en-GB" dirty="0"/>
              <a:t>/topics/regional-</a:t>
            </a:r>
            <a:r>
              <a:rPr lang="en-GB" dirty="0" err="1"/>
              <a:t>anesthesia</a:t>
            </a:r>
            <a:r>
              <a:rPr lang="en-GB" dirty="0"/>
              <a:t>-for-specific-surgical-procedures/lower-extremity-regional-anesthesia-for-specific-surgical-procedures/</a:t>
            </a:r>
            <a:r>
              <a:rPr lang="en-GB" dirty="0" err="1"/>
              <a:t>anesthesia</a:t>
            </a:r>
            <a:r>
              <a:rPr lang="en-GB" dirty="0"/>
              <a:t>-and-analgesia-for-hip-procedures/intra-articular-periarticular-infiltration-local-</a:t>
            </a:r>
            <a:r>
              <a:rPr lang="en-GB" dirty="0" err="1"/>
              <a:t>anesthetics</a:t>
            </a:r>
            <a:r>
              <a:rPr lang="en-GB" dirty="0"/>
              <a:t>/</a:t>
            </a:r>
          </a:p>
          <a:p>
            <a:endParaRPr lang="en-HU" dirty="0"/>
          </a:p>
        </p:txBody>
      </p:sp>
    </p:spTree>
    <p:extLst>
      <p:ext uri="{BB962C8B-B14F-4D97-AF65-F5344CB8AC3E}">
        <p14:creationId xmlns:p14="http://schemas.microsoft.com/office/powerpoint/2010/main" val="9228744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D6598-840E-E7CB-AD05-2446EFCD5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B9ACD-65A5-F3FD-B50D-84BEED131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r>
              <a:rPr lang="en-HU" dirty="0"/>
              <a:t>Mix: </a:t>
            </a:r>
          </a:p>
          <a:p>
            <a:pPr lvl="1"/>
            <a:r>
              <a:rPr lang="en-HU" dirty="0"/>
              <a:t>Ropivacaine 2mg/ml – 0.2% »» kb 150 ml</a:t>
            </a:r>
          </a:p>
          <a:p>
            <a:pPr lvl="1"/>
            <a:r>
              <a:rPr lang="en-GB" dirty="0"/>
              <a:t>K</a:t>
            </a:r>
            <a:r>
              <a:rPr lang="en-HU" dirty="0"/>
              <a:t>etorolac 30mg</a:t>
            </a:r>
          </a:p>
          <a:p>
            <a:pPr lvl="1"/>
            <a:r>
              <a:rPr lang="en-GB" dirty="0"/>
              <a:t>A</a:t>
            </a:r>
            <a:r>
              <a:rPr lang="en-HU" dirty="0"/>
              <a:t>drelanie 10 ug/ml »» 1.5mg?</a:t>
            </a:r>
          </a:p>
          <a:p>
            <a:r>
              <a:rPr lang="en-HU" dirty="0"/>
              <a:t>Mennyiség: </a:t>
            </a:r>
          </a:p>
          <a:p>
            <a:pPr lvl="1"/>
            <a:r>
              <a:rPr lang="en-HU" dirty="0"/>
              <a:t>TKR: 150-170 ml</a:t>
            </a:r>
          </a:p>
          <a:p>
            <a:pPr lvl="1"/>
            <a:r>
              <a:rPr lang="en-HU" dirty="0"/>
              <a:t>THR/ HRA: 150-200ml</a:t>
            </a:r>
          </a:p>
          <a:p>
            <a:endParaRPr lang="en-HU" dirty="0"/>
          </a:p>
        </p:txBody>
      </p:sp>
      <p:pic>
        <p:nvPicPr>
          <p:cNvPr id="4" name="Content Placeholder 4" descr="A screenshot of a medical document&#10;&#10;Description automatically generated">
            <a:extLst>
              <a:ext uri="{FF2B5EF4-FFF2-40B4-BE49-F238E27FC236}">
                <a16:creationId xmlns:a16="http://schemas.microsoft.com/office/drawing/2014/main" id="{3A89BC75-09AB-2DB1-6042-3341DB140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19195">
            <a:off x="7047530" y="457708"/>
            <a:ext cx="4389085" cy="4268051"/>
          </a:xfrm>
          <a:prstGeom prst="rect">
            <a:avLst/>
          </a:prstGeom>
          <a:effectLst>
            <a:outerShdw blurRad="50800" dist="161111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90232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edical report&#10;&#10;Description automatically generated">
            <a:extLst>
              <a:ext uri="{FF2B5EF4-FFF2-40B4-BE49-F238E27FC236}">
                <a16:creationId xmlns:a16="http://schemas.microsoft.com/office/drawing/2014/main" id="{8EF94A9C-97F8-057F-9FC8-6A1D53CEE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13513">
            <a:off x="5801893" y="637973"/>
            <a:ext cx="5575813" cy="5365970"/>
          </a:xfrm>
          <a:prstGeom prst="rect">
            <a:avLst/>
          </a:prstGeom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55576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1FE121-D40E-D6B8-0D30-F136E96C2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U" dirty="0"/>
              <a:t>Lehet máshogy is? - Intraarticularisan</a:t>
            </a:r>
          </a:p>
        </p:txBody>
      </p:sp>
      <p:pic>
        <p:nvPicPr>
          <p:cNvPr id="6" name="Picture 5" descr="A close-up of a medical document&#10;&#10;Description automatically generated">
            <a:extLst>
              <a:ext uri="{FF2B5EF4-FFF2-40B4-BE49-F238E27FC236}">
                <a16:creationId xmlns:a16="http://schemas.microsoft.com/office/drawing/2014/main" id="{66266B99-0C19-00CB-DBED-B67659A1A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784" y="1915499"/>
            <a:ext cx="6629778" cy="456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6483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1FE121-D40E-D6B8-0D30-F136E96C2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U" dirty="0"/>
              <a:t>Lehet máshogy is? - Topicalisan</a:t>
            </a:r>
          </a:p>
        </p:txBody>
      </p:sp>
      <p:pic>
        <p:nvPicPr>
          <p:cNvPr id="3" name="Picture 2" descr="A screenshot of a medical survey&#10;&#10;Description automatically generated">
            <a:extLst>
              <a:ext uri="{FF2B5EF4-FFF2-40B4-BE49-F238E27FC236}">
                <a16:creationId xmlns:a16="http://schemas.microsoft.com/office/drawing/2014/main" id="{1C93D7B5-B719-89EC-957A-BBD3819C9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91604">
            <a:off x="5932404" y="1871662"/>
            <a:ext cx="5716845" cy="4283332"/>
          </a:xfrm>
          <a:prstGeom prst="rect">
            <a:avLst/>
          </a:prstGeom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C9B8EC-E990-7491-6A12-992F7D638FBC}"/>
              </a:ext>
            </a:extLst>
          </p:cNvPr>
          <p:cNvSpPr txBox="1"/>
          <p:nvPr/>
        </p:nvSpPr>
        <p:spPr>
          <a:xfrm>
            <a:off x="252408" y="2085975"/>
            <a:ext cx="579780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U" sz="2000" dirty="0"/>
              <a:t>IV preop 60’ 1g</a:t>
            </a:r>
          </a:p>
          <a:p>
            <a:r>
              <a:rPr lang="en-HU" sz="2000" dirty="0"/>
              <a:t>Zárás előtt a sebfelszínre 100ml NaCl-ban 1g 5’ hagyta</a:t>
            </a:r>
          </a:p>
          <a:p>
            <a:r>
              <a:rPr lang="en-HU" sz="2000" dirty="0"/>
              <a:t>Infiltratio ??? 1g (10ml) szétosztva incisio előtt</a:t>
            </a:r>
          </a:p>
          <a:p>
            <a:r>
              <a:rPr lang="en-HU" sz="2000" dirty="0"/>
              <a:t>Kontrol: Lidocain 1%+adrenaline</a:t>
            </a:r>
          </a:p>
          <a:p>
            <a:endParaRPr lang="en-HU" sz="2000" dirty="0"/>
          </a:p>
          <a:p>
            <a:r>
              <a:rPr lang="en-HU" sz="2000" dirty="0"/>
              <a:t>Intraop és postop vérzés csökkenés.</a:t>
            </a:r>
          </a:p>
          <a:p>
            <a:endParaRPr lang="en-HU" sz="2000" dirty="0"/>
          </a:p>
          <a:p>
            <a:r>
              <a:rPr lang="en-HU" sz="2000" dirty="0"/>
              <a:t>Intarop az IV hatásosabb</a:t>
            </a:r>
          </a:p>
          <a:p>
            <a:r>
              <a:rPr lang="en-HU" sz="2000" dirty="0"/>
              <a:t>Postop a topicalis hatásosabb</a:t>
            </a:r>
          </a:p>
        </p:txBody>
      </p:sp>
    </p:spTree>
    <p:extLst>
      <p:ext uri="{BB962C8B-B14F-4D97-AF65-F5344CB8AC3E}">
        <p14:creationId xmlns:p14="http://schemas.microsoft.com/office/powerpoint/2010/main" val="25387433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138E0-E976-8413-CEF8-04486F93F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U" dirty="0"/>
              <a:t>Miért – NSAID/ Ketorolac</a:t>
            </a:r>
          </a:p>
        </p:txBody>
      </p:sp>
      <p:pic>
        <p:nvPicPr>
          <p:cNvPr id="5" name="Content Placeholder 4" descr="A screenshot of a medical report&#10;&#10;Description automatically generated">
            <a:extLst>
              <a:ext uri="{FF2B5EF4-FFF2-40B4-BE49-F238E27FC236}">
                <a16:creationId xmlns:a16="http://schemas.microsoft.com/office/drawing/2014/main" id="{CEF225B7-7301-9EE1-A8B5-565B9BFE12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660650">
            <a:off x="6977545" y="950979"/>
            <a:ext cx="4609148" cy="4351338"/>
          </a:xfrm>
          <a:effectLst>
            <a:outerShdw blurRad="50800" dist="158782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D61B3C-ABFF-88BE-BB0C-6FF31716497E}"/>
              </a:ext>
            </a:extLst>
          </p:cNvPr>
          <p:cNvSpPr txBox="1"/>
          <p:nvPr/>
        </p:nvSpPr>
        <p:spPr>
          <a:xfrm>
            <a:off x="838200" y="2171700"/>
            <a:ext cx="27571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U" dirty="0"/>
              <a:t>Statisztikailag kimutatható, </a:t>
            </a:r>
          </a:p>
          <a:p>
            <a:endParaRPr lang="en-HU" dirty="0"/>
          </a:p>
          <a:p>
            <a:r>
              <a:rPr lang="en-GB" dirty="0" err="1"/>
              <a:t>azonban</a:t>
            </a:r>
            <a:endParaRPr lang="en-HU" dirty="0"/>
          </a:p>
          <a:p>
            <a:endParaRPr lang="en-HU" dirty="0"/>
          </a:p>
          <a:p>
            <a:r>
              <a:rPr lang="en-HU" dirty="0"/>
              <a:t>Biológiailag nem jelentős</a:t>
            </a:r>
          </a:p>
        </p:txBody>
      </p:sp>
      <p:sp>
        <p:nvSpPr>
          <p:cNvPr id="7" name="Multiply 6">
            <a:extLst>
              <a:ext uri="{FF2B5EF4-FFF2-40B4-BE49-F238E27FC236}">
                <a16:creationId xmlns:a16="http://schemas.microsoft.com/office/drawing/2014/main" id="{CC8565FC-C49C-9290-279A-158F2BC59B1B}"/>
              </a:ext>
            </a:extLst>
          </p:cNvPr>
          <p:cNvSpPr/>
          <p:nvPr/>
        </p:nvSpPr>
        <p:spPr>
          <a:xfrm>
            <a:off x="2971802" y="-320440"/>
            <a:ext cx="2917030" cy="2886870"/>
          </a:xfrm>
          <a:prstGeom prst="mathMultiply">
            <a:avLst/>
          </a:prstGeom>
          <a:solidFill>
            <a:srgbClr val="FF0000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8334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B6A05-4E6F-F7D8-2D2D-A555DBE32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U" dirty="0"/>
              <a:t>Recept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722EBB-B339-2AC6-228D-9504674244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HU" dirty="0"/>
              <a:t>Lokál hosszú hatású</a:t>
            </a:r>
          </a:p>
          <a:p>
            <a:pPr lvl="1"/>
            <a:r>
              <a:rPr lang="en-HU" dirty="0"/>
              <a:t>Ropivacaine (Naropin)</a:t>
            </a:r>
          </a:p>
          <a:p>
            <a:pPr lvl="1"/>
            <a:r>
              <a:rPr lang="en-HU" dirty="0"/>
              <a:t>Bupivacaine (Bucain) 20ml 5mg/ml – 100mg/amp – 2x: 1600 HUF</a:t>
            </a:r>
          </a:p>
          <a:p>
            <a:r>
              <a:rPr lang="en-HU" dirty="0"/>
              <a:t>Adrenalin (Tonogen)</a:t>
            </a:r>
          </a:p>
          <a:p>
            <a:r>
              <a:rPr lang="en-HU" dirty="0"/>
              <a:t>Tranexamsav (Exacyl)</a:t>
            </a:r>
          </a:p>
          <a:p>
            <a:endParaRPr lang="en-HU" dirty="0"/>
          </a:p>
          <a:p>
            <a:endParaRPr lang="en-HU" dirty="0"/>
          </a:p>
        </p:txBody>
      </p:sp>
    </p:spTree>
    <p:extLst>
      <p:ext uri="{BB962C8B-B14F-4D97-AF65-F5344CB8AC3E}">
        <p14:creationId xmlns:p14="http://schemas.microsoft.com/office/powerpoint/2010/main" val="2767242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5C8EB-7744-7F9C-036F-124E38AAA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U" dirty="0"/>
              <a:t>Vegyünk csak egy lépést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AE0D8A-BCF8-8028-09B5-AA1329C8D3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86" t="56590" b="21622"/>
          <a:stretch/>
        </p:blipFill>
        <p:spPr>
          <a:xfrm>
            <a:off x="56595" y="2038661"/>
            <a:ext cx="8374125" cy="3852473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3E78273-DE8E-537A-B5E7-8F6D44264558}"/>
              </a:ext>
            </a:extLst>
          </p:cNvPr>
          <p:cNvCxnSpPr>
            <a:cxnSpLocks/>
          </p:cNvCxnSpPr>
          <p:nvPr/>
        </p:nvCxnSpPr>
        <p:spPr>
          <a:xfrm flipV="1">
            <a:off x="6580682" y="639762"/>
            <a:ext cx="2659507" cy="252316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31AB890-D571-A6C8-2080-8A536D7D1236}"/>
              </a:ext>
            </a:extLst>
          </p:cNvPr>
          <p:cNvSpPr/>
          <p:nvPr/>
        </p:nvSpPr>
        <p:spPr>
          <a:xfrm>
            <a:off x="9428813" y="365125"/>
            <a:ext cx="2488367" cy="54927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U" dirty="0"/>
              <a:t>LIA/ Idegblokk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BE237D7-65B2-6FF9-44D5-3671878B7A6B}"/>
              </a:ext>
            </a:extLst>
          </p:cNvPr>
          <p:cNvCxnSpPr>
            <a:cxnSpLocks/>
          </p:cNvCxnSpPr>
          <p:nvPr/>
        </p:nvCxnSpPr>
        <p:spPr>
          <a:xfrm flipV="1">
            <a:off x="7505701" y="1602880"/>
            <a:ext cx="1734488" cy="236201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7CAF05F-24DC-4515-5F92-9EE5C951C9DE}"/>
              </a:ext>
            </a:extLst>
          </p:cNvPr>
          <p:cNvSpPr/>
          <p:nvPr/>
        </p:nvSpPr>
        <p:spPr>
          <a:xfrm>
            <a:off x="9428813" y="1328243"/>
            <a:ext cx="2488367" cy="54927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U" dirty="0"/>
              <a:t>Paracetamol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6A06019-D2AE-B99B-8FB8-5186B2CAC077}"/>
              </a:ext>
            </a:extLst>
          </p:cNvPr>
          <p:cNvCxnSpPr>
            <a:cxnSpLocks/>
          </p:cNvCxnSpPr>
          <p:nvPr/>
        </p:nvCxnSpPr>
        <p:spPr>
          <a:xfrm flipV="1">
            <a:off x="6700603" y="2565998"/>
            <a:ext cx="2539586" cy="174687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BA61F2E-4599-3F00-BA67-81102038784F}"/>
              </a:ext>
            </a:extLst>
          </p:cNvPr>
          <p:cNvSpPr/>
          <p:nvPr/>
        </p:nvSpPr>
        <p:spPr>
          <a:xfrm>
            <a:off x="9428813" y="2291361"/>
            <a:ext cx="2488367" cy="54927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U" dirty="0"/>
              <a:t>COX2 gátlók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65E24A9-F205-0A1B-E8E0-F7CEAC884C60}"/>
              </a:ext>
            </a:extLst>
          </p:cNvPr>
          <p:cNvCxnSpPr>
            <a:cxnSpLocks/>
          </p:cNvCxnSpPr>
          <p:nvPr/>
        </p:nvCxnSpPr>
        <p:spPr>
          <a:xfrm flipV="1">
            <a:off x="7471350" y="3637247"/>
            <a:ext cx="1768839" cy="9427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34DCAEC-ED29-CA38-1835-54F2DC8D4BF0}"/>
              </a:ext>
            </a:extLst>
          </p:cNvPr>
          <p:cNvSpPr/>
          <p:nvPr/>
        </p:nvSpPr>
        <p:spPr>
          <a:xfrm>
            <a:off x="9428813" y="3247244"/>
            <a:ext cx="2488367" cy="54927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U" dirty="0"/>
              <a:t>Dexamethasone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1B931EE8-508E-D1C6-A344-84CAFAE84467}"/>
              </a:ext>
            </a:extLst>
          </p:cNvPr>
          <p:cNvSpPr/>
          <p:nvPr/>
        </p:nvSpPr>
        <p:spPr>
          <a:xfrm>
            <a:off x="5430185" y="3357142"/>
            <a:ext cx="194382" cy="21866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U" dirty="0"/>
              <a:t>K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265E350-1149-0909-0F54-C0E2B5F9D57B}"/>
              </a:ext>
            </a:extLst>
          </p:cNvPr>
          <p:cNvCxnSpPr>
            <a:cxnSpLocks/>
          </p:cNvCxnSpPr>
          <p:nvPr/>
        </p:nvCxnSpPr>
        <p:spPr>
          <a:xfrm>
            <a:off x="7471350" y="3729168"/>
            <a:ext cx="1768839" cy="649572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859BEAF7-D691-157B-1357-3D2EB0370310}"/>
              </a:ext>
            </a:extLst>
          </p:cNvPr>
          <p:cNvSpPr/>
          <p:nvPr/>
        </p:nvSpPr>
        <p:spPr>
          <a:xfrm>
            <a:off x="9428813" y="4210362"/>
            <a:ext cx="2488367" cy="54927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U" dirty="0"/>
              <a:t>Pregabalin</a:t>
            </a:r>
          </a:p>
        </p:txBody>
      </p:sp>
    </p:spTree>
    <p:extLst>
      <p:ext uri="{BB962C8B-B14F-4D97-AF65-F5344CB8AC3E}">
        <p14:creationId xmlns:p14="http://schemas.microsoft.com/office/powerpoint/2010/main" val="91098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49C74-55E4-181C-E348-4D27664B0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U" dirty="0"/>
              <a:t>Video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65F1B-BA7A-6486-2414-91F34446BB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HU" dirty="0"/>
          </a:p>
        </p:txBody>
      </p:sp>
    </p:spTree>
    <p:extLst>
      <p:ext uri="{BB962C8B-B14F-4D97-AF65-F5344CB8AC3E}">
        <p14:creationId xmlns:p14="http://schemas.microsoft.com/office/powerpoint/2010/main" val="506814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11203-CCE9-53D8-EA94-EB831D7FA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U" dirty="0"/>
              <a:t>Guideline - NICE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914E9-0178-16EA-A5A4-33011929EB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GB" b="1" i="0" dirty="0">
                <a:solidFill>
                  <a:srgbClr val="0E0E0E"/>
                </a:solidFill>
                <a:effectLst/>
                <a:latin typeface="Lora" pitchFamily="2" charset="77"/>
              </a:rPr>
              <a:t>Anaesthesia and analgesia for knee replacement</a:t>
            </a:r>
          </a:p>
          <a:p>
            <a:pPr algn="l"/>
            <a:r>
              <a:rPr lang="en-GB" b="0" i="0" dirty="0">
                <a:solidFill>
                  <a:srgbClr val="0E0E0E"/>
                </a:solidFill>
                <a:effectLst/>
                <a:latin typeface="Inter"/>
              </a:rPr>
              <a:t>1.3.2 Offer people having primary elective knee replacement a choice of:</a:t>
            </a:r>
          </a:p>
          <a:p>
            <a:pPr lvl="1"/>
            <a:r>
              <a:rPr lang="en-GB" b="0" i="0" dirty="0">
                <a:solidFill>
                  <a:srgbClr val="0E0E0E"/>
                </a:solidFill>
                <a:effectLst/>
                <a:latin typeface="Inter"/>
              </a:rPr>
              <a:t>regional anaesthesia in combination with LIA </a:t>
            </a:r>
            <a:r>
              <a:rPr lang="en-GB" b="1" i="0" dirty="0">
                <a:solidFill>
                  <a:srgbClr val="0E0E0E"/>
                </a:solidFill>
                <a:effectLst/>
                <a:latin typeface="Inter"/>
              </a:rPr>
              <a:t>or</a:t>
            </a:r>
            <a:endParaRPr lang="en-GB" b="0" i="0" dirty="0">
              <a:solidFill>
                <a:srgbClr val="0E0E0E"/>
              </a:solidFill>
              <a:effectLst/>
              <a:latin typeface="Inter"/>
            </a:endParaRPr>
          </a:p>
          <a:p>
            <a:pPr lvl="1"/>
            <a:r>
              <a:rPr lang="en-GB" b="0" i="0" dirty="0">
                <a:solidFill>
                  <a:srgbClr val="0E0E0E"/>
                </a:solidFill>
                <a:effectLst/>
                <a:latin typeface="Inter"/>
              </a:rPr>
              <a:t>general anaesthesia in combination with LIA.</a:t>
            </a:r>
            <a:br>
              <a:rPr lang="en-GB" b="0" i="0" dirty="0">
                <a:solidFill>
                  <a:srgbClr val="0E0E0E"/>
                </a:solidFill>
                <a:effectLst/>
                <a:latin typeface="Inter"/>
              </a:rPr>
            </a:br>
            <a:br>
              <a:rPr lang="en-GB" b="0" i="0" dirty="0">
                <a:solidFill>
                  <a:srgbClr val="0E0E0E"/>
                </a:solidFill>
                <a:effectLst/>
                <a:latin typeface="Inter"/>
              </a:rPr>
            </a:br>
            <a:r>
              <a:rPr lang="en-GB" b="0" i="0" dirty="0">
                <a:solidFill>
                  <a:srgbClr val="0E0E0E"/>
                </a:solidFill>
                <a:effectLst/>
                <a:latin typeface="Inter"/>
              </a:rPr>
              <a:t>Consider adding a </a:t>
            </a:r>
            <a:r>
              <a:rPr lang="en-GB" b="0" i="0" dirty="0">
                <a:solidFill>
                  <a:srgbClr val="0E0E0E"/>
                </a:solidFill>
                <a:effectLst/>
                <a:highlight>
                  <a:srgbClr val="00FF00"/>
                </a:highlight>
                <a:latin typeface="Inter"/>
              </a:rPr>
              <a:t>nerve block </a:t>
            </a:r>
            <a:r>
              <a:rPr lang="en-GB" b="0" i="0" dirty="0">
                <a:solidFill>
                  <a:srgbClr val="0E0E0E"/>
                </a:solidFill>
                <a:effectLst/>
                <a:highlight>
                  <a:srgbClr val="FFFF00"/>
                </a:highlight>
                <a:latin typeface="Inter"/>
              </a:rPr>
              <a:t>that does not impair motor function </a:t>
            </a:r>
            <a:r>
              <a:rPr lang="en-GB" b="0" i="0" dirty="0">
                <a:solidFill>
                  <a:srgbClr val="0E0E0E"/>
                </a:solidFill>
                <a:effectLst/>
                <a:latin typeface="Inter"/>
              </a:rPr>
              <a:t>to either of the options above, provided it does not delay surgery significantly.</a:t>
            </a:r>
          </a:p>
          <a:p>
            <a:endParaRPr lang="en-HU" dirty="0"/>
          </a:p>
        </p:txBody>
      </p:sp>
    </p:spTree>
    <p:extLst>
      <p:ext uri="{BB962C8B-B14F-4D97-AF65-F5344CB8AC3E}">
        <p14:creationId xmlns:p14="http://schemas.microsoft.com/office/powerpoint/2010/main" val="1361321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B85BC-EA4F-BCA0-93AE-8DEA01E19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 and recommendation - ERAS</a:t>
            </a:r>
            <a:endParaRPr lang="en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06D2A-BBB7-08BD-7F8B-87C2E814C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The </a:t>
            </a:r>
            <a:r>
              <a:rPr lang="en-GB" dirty="0">
                <a:highlight>
                  <a:srgbClr val="00FF00"/>
                </a:highlight>
              </a:rPr>
              <a:t>routine use of a tourniquet </a:t>
            </a:r>
            <a:r>
              <a:rPr lang="en-GB" dirty="0"/>
              <a:t>is </a:t>
            </a:r>
            <a:r>
              <a:rPr lang="en-GB" dirty="0">
                <a:highlight>
                  <a:srgbClr val="FFFF00"/>
                </a:highlight>
              </a:rPr>
              <a:t>not recommended </a:t>
            </a:r>
            <a:br>
              <a:rPr lang="en-GB" dirty="0">
                <a:highlight>
                  <a:srgbClr val="FFFF00"/>
                </a:highlight>
              </a:rPr>
            </a:br>
            <a:r>
              <a:rPr lang="en-GB" dirty="0"/>
              <a:t>Evidence level—</a:t>
            </a:r>
            <a:r>
              <a:rPr lang="en-GB" dirty="0" err="1"/>
              <a:t>ModerateRecommendation</a:t>
            </a:r>
            <a:r>
              <a:rPr lang="en-GB" dirty="0"/>
              <a:t> grade—Strong</a:t>
            </a:r>
          </a:p>
          <a:p>
            <a:r>
              <a:rPr lang="en-GB" dirty="0"/>
              <a:t>The </a:t>
            </a:r>
            <a:r>
              <a:rPr lang="en-GB" dirty="0">
                <a:highlight>
                  <a:srgbClr val="00FF00"/>
                </a:highlight>
              </a:rPr>
              <a:t>routine use of surgical drains </a:t>
            </a:r>
            <a:r>
              <a:rPr lang="en-GB" dirty="0"/>
              <a:t>is </a:t>
            </a:r>
            <a:r>
              <a:rPr lang="en-GB" dirty="0">
                <a:highlight>
                  <a:srgbClr val="FFFF00"/>
                </a:highlight>
              </a:rPr>
              <a:t>not recommended </a:t>
            </a:r>
            <a:r>
              <a:rPr lang="en-GB" dirty="0"/>
              <a:t>for hip and knee replacement </a:t>
            </a:r>
            <a:br>
              <a:rPr lang="en-GB" dirty="0"/>
            </a:br>
            <a:r>
              <a:rPr lang="en-GB" dirty="0"/>
              <a:t>Evidence level—</a:t>
            </a:r>
            <a:r>
              <a:rPr lang="en-GB" dirty="0" err="1"/>
              <a:t>ModerateRecommendation</a:t>
            </a:r>
            <a:r>
              <a:rPr lang="en-GB" dirty="0"/>
              <a:t> grade—Strong</a:t>
            </a:r>
          </a:p>
          <a:p>
            <a:r>
              <a:rPr lang="en-GB" dirty="0">
                <a:highlight>
                  <a:srgbClr val="00FF00"/>
                </a:highlight>
              </a:rPr>
              <a:t>LIA   is   recommended   for  knee  replacement  </a:t>
            </a:r>
            <a:r>
              <a:rPr lang="en-GB" dirty="0">
                <a:solidFill>
                  <a:srgbClr val="FF0000"/>
                </a:solidFill>
              </a:rPr>
              <a:t>but  not  for  hip  </a:t>
            </a:r>
            <a:r>
              <a:rPr lang="en-GB" dirty="0"/>
              <a:t>replacement  within  a  multi-modal opioid sparing regime. </a:t>
            </a:r>
            <a:r>
              <a:rPr lang="en-GB" dirty="0">
                <a:highlight>
                  <a:srgbClr val="00FF00"/>
                </a:highlight>
              </a:rPr>
              <a:t>Nerve block techniques provide equal analgesia</a:t>
            </a:r>
            <a:r>
              <a:rPr lang="en-GB" dirty="0"/>
              <a:t>; </a:t>
            </a:r>
            <a:r>
              <a:rPr lang="en-GB" dirty="0">
                <a:highlight>
                  <a:srgbClr val="FFFF00"/>
                </a:highlight>
              </a:rPr>
              <a:t>however</a:t>
            </a:r>
            <a:r>
              <a:rPr lang="en-GB" dirty="0"/>
              <a:t>, when compared with LIA prolonged motor blockade may limit early and safe </a:t>
            </a:r>
            <a:r>
              <a:rPr lang="en-GB" dirty="0" err="1"/>
              <a:t>mobili-zation</a:t>
            </a:r>
            <a:r>
              <a:rPr lang="en-GB" dirty="0"/>
              <a:t>. Nerve blocks are therefore not recommended as an essential ERAS component</a:t>
            </a:r>
            <a:br>
              <a:rPr lang="en-GB" dirty="0"/>
            </a:br>
            <a:r>
              <a:rPr lang="en-GB" dirty="0"/>
              <a:t>Evidence level for LIA in knee replacement—</a:t>
            </a:r>
            <a:r>
              <a:rPr lang="en-GB" dirty="0" err="1"/>
              <a:t>HighRecommendation</a:t>
            </a:r>
            <a:r>
              <a:rPr lang="en-GB" dirty="0"/>
              <a:t> grade—Strong</a:t>
            </a:r>
            <a:endParaRPr lang="en-HU" dirty="0"/>
          </a:p>
        </p:txBody>
      </p:sp>
    </p:spTree>
    <p:extLst>
      <p:ext uri="{BB962C8B-B14F-4D97-AF65-F5344CB8AC3E}">
        <p14:creationId xmlns:p14="http://schemas.microsoft.com/office/powerpoint/2010/main" val="3980176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80936-6E77-0E3B-CE94-D16E219E4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HU" dirty="0"/>
              <a:t>Lokál beadás evolúciója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68104B4-2C73-3280-72A3-C929126BAA2E}"/>
              </a:ext>
            </a:extLst>
          </p:cNvPr>
          <p:cNvSpPr/>
          <p:nvPr/>
        </p:nvSpPr>
        <p:spPr>
          <a:xfrm>
            <a:off x="728663" y="1690688"/>
            <a:ext cx="11001375" cy="49244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/>
          <a:lstStyle/>
          <a:p>
            <a:r>
              <a:rPr lang="en-HU" b="1" dirty="0">
                <a:solidFill>
                  <a:schemeClr val="tx1"/>
                </a:solidFill>
                <a:highlight>
                  <a:srgbClr val="C0C0C0"/>
                </a:highlight>
              </a:rPr>
              <a:t>Epiduralis analgézia - Kanül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5D29FF4-B25A-07D1-241C-1546B1A3A030}"/>
              </a:ext>
            </a:extLst>
          </p:cNvPr>
          <p:cNvSpPr/>
          <p:nvPr/>
        </p:nvSpPr>
        <p:spPr>
          <a:xfrm>
            <a:off x="1818167" y="2388707"/>
            <a:ext cx="9750057" cy="410416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HU" b="1" dirty="0">
                <a:solidFill>
                  <a:schemeClr val="tx1"/>
                </a:solidFill>
                <a:highlight>
                  <a:srgbClr val="C0C0C0"/>
                </a:highlight>
              </a:rPr>
              <a:t>Femoralis/ Ischiadicus/ Obturator blokkok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D797F07-44D3-45E9-AD4D-ED2C0D8AC8AF}"/>
              </a:ext>
            </a:extLst>
          </p:cNvPr>
          <p:cNvSpPr/>
          <p:nvPr/>
        </p:nvSpPr>
        <p:spPr>
          <a:xfrm>
            <a:off x="3067490" y="3163185"/>
            <a:ext cx="3886201" cy="3216276"/>
          </a:xfrm>
          <a:prstGeom prst="roundRect">
            <a:avLst/>
          </a:prstGeom>
          <a:solidFill>
            <a:srgbClr val="00B05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HU" sz="2400" dirty="0">
                <a:solidFill>
                  <a:schemeClr val="tx1"/>
                </a:solidFill>
              </a:rPr>
              <a:t>Adductor csatorna/ iPACK/ Genikuláris blokkok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5415C58-FD0E-952C-39BE-14E691B6F925}"/>
              </a:ext>
            </a:extLst>
          </p:cNvPr>
          <p:cNvSpPr/>
          <p:nvPr/>
        </p:nvSpPr>
        <p:spPr>
          <a:xfrm>
            <a:off x="7470806" y="3163185"/>
            <a:ext cx="3886201" cy="3216275"/>
          </a:xfrm>
          <a:prstGeom prst="roundRect">
            <a:avLst/>
          </a:prstGeom>
          <a:solidFill>
            <a:srgbClr val="00B05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HU" sz="2800" dirty="0">
                <a:solidFill>
                  <a:schemeClr val="tx1"/>
                </a:solidFill>
              </a:rPr>
              <a:t>L I A</a:t>
            </a:r>
          </a:p>
        </p:txBody>
      </p:sp>
      <p:sp>
        <p:nvSpPr>
          <p:cNvPr id="9" name="Striped Right Arrow 8">
            <a:extLst>
              <a:ext uri="{FF2B5EF4-FFF2-40B4-BE49-F238E27FC236}">
                <a16:creationId xmlns:a16="http://schemas.microsoft.com/office/drawing/2014/main" id="{41E19605-D05B-D883-714B-0A4179C5196A}"/>
              </a:ext>
            </a:extLst>
          </p:cNvPr>
          <p:cNvSpPr/>
          <p:nvPr/>
        </p:nvSpPr>
        <p:spPr>
          <a:xfrm rot="727076">
            <a:off x="907358" y="4626474"/>
            <a:ext cx="4637282" cy="1181661"/>
          </a:xfrm>
          <a:prstGeom prst="stripedRightArrow">
            <a:avLst>
              <a:gd name="adj1" fmla="val 58612"/>
              <a:gd name="adj2" fmla="val 50000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HU" dirty="0">
                <a:solidFill>
                  <a:srgbClr val="FF0000"/>
                </a:solidFill>
              </a:rPr>
              <a:t>Motor blokk mentesség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626A4F-69A4-E4EF-9C18-630FC97B2C63}"/>
              </a:ext>
            </a:extLst>
          </p:cNvPr>
          <p:cNvSpPr txBox="1"/>
          <p:nvPr/>
        </p:nvSpPr>
        <p:spPr>
          <a:xfrm>
            <a:off x="6947593" y="4309657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U" sz="5400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397490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0DCB3-03C7-D89C-3C59-1A022F3DE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122920" cy="1325563"/>
          </a:xfrm>
        </p:spPr>
        <p:txBody>
          <a:bodyPr/>
          <a:lstStyle/>
          <a:p>
            <a:pPr algn="ctr"/>
            <a:r>
              <a:rPr lang="en-HU" dirty="0"/>
              <a:t>Idegblokk vs LIA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37C31-36B2-B26C-BAFF-5F112D983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425" y="1825625"/>
            <a:ext cx="10515600" cy="4351338"/>
          </a:xfrm>
        </p:spPr>
        <p:txBody>
          <a:bodyPr/>
          <a:lstStyle/>
          <a:p>
            <a:r>
              <a:rPr lang="en-HU" dirty="0"/>
              <a:t>Ha jól csinálják…</a:t>
            </a:r>
          </a:p>
          <a:p>
            <a:r>
              <a:rPr lang="en-HU" dirty="0"/>
              <a:t>Ugyanolyan hatékony a postop fájdalomcsillapításban</a:t>
            </a:r>
          </a:p>
          <a:p>
            <a:r>
              <a:rPr lang="en-HU" dirty="0"/>
              <a:t>Gyorsabb és olcsóbb a LIA </a:t>
            </a:r>
          </a:p>
          <a:p>
            <a:pPr lvl="1"/>
            <a:r>
              <a:rPr lang="en-HU" dirty="0"/>
              <a:t>Ár: 4.18 EUR vs 94.64 EUR</a:t>
            </a:r>
          </a:p>
          <a:p>
            <a:r>
              <a:rPr lang="en-HU" dirty="0"/>
              <a:t>Ha jól csinálják…</a:t>
            </a:r>
          </a:p>
          <a:p>
            <a:pPr marL="0" indent="0">
              <a:buNone/>
            </a:pPr>
            <a:endParaRPr lang="en-HU" dirty="0"/>
          </a:p>
          <a:p>
            <a:endParaRPr lang="en-HU" dirty="0"/>
          </a:p>
        </p:txBody>
      </p:sp>
      <p:pic>
        <p:nvPicPr>
          <p:cNvPr id="5" name="Picture 4" descr="A screenshot of a medical research page&#10;&#10;Description automatically generated">
            <a:extLst>
              <a:ext uri="{FF2B5EF4-FFF2-40B4-BE49-F238E27FC236}">
                <a16:creationId xmlns:a16="http://schemas.microsoft.com/office/drawing/2014/main" id="{3ED2BDDF-827F-1DD7-0746-7B2568FB1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93196">
            <a:off x="7731395" y="1045771"/>
            <a:ext cx="4398633" cy="358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29342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nbulleted text+SectionTitle">
  <a:themeElements>
    <a:clrScheme name="PPG Colours">
      <a:dk1>
        <a:srgbClr val="623287"/>
      </a:dk1>
      <a:lt1>
        <a:srgbClr val="FFFFFF"/>
      </a:lt1>
      <a:dk2>
        <a:srgbClr val="8E3289"/>
      </a:dk2>
      <a:lt2>
        <a:srgbClr val="E6A5C4"/>
      </a:lt2>
      <a:accent1>
        <a:srgbClr val="006AB4"/>
      </a:accent1>
      <a:accent2>
        <a:srgbClr val="AACA46"/>
      </a:accent2>
      <a:accent3>
        <a:srgbClr val="E284B4"/>
      </a:accent3>
      <a:accent4>
        <a:srgbClr val="F07D1A"/>
      </a:accent4>
      <a:accent5>
        <a:srgbClr val="31B5AA"/>
      </a:accent5>
      <a:accent6>
        <a:srgbClr val="985499"/>
      </a:accent6>
      <a:hlink>
        <a:srgbClr val="985499"/>
      </a:hlink>
      <a:folHlink>
        <a:srgbClr val="E284B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bg1">
              <a:lumMod val="75000"/>
            </a:schemeClr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40000"/>
          </a:spcBef>
          <a:spcAft>
            <a:spcPct val="0"/>
          </a:spcAft>
          <a:buClr>
            <a:schemeClr val="tx1"/>
          </a:buClr>
          <a:buSzPct val="115000"/>
          <a:buFont typeface="Wingdings" pitchFamily="-84" charset="2"/>
          <a:buNone/>
          <a:tabLst/>
          <a:defRPr kumimoji="0" sz="17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84" charset="0"/>
            <a:ea typeface="Arial" pitchFamily="-84" charset="0"/>
            <a:cs typeface="Arial" pitchFamily="-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40000"/>
          </a:spcBef>
          <a:spcAft>
            <a:spcPct val="0"/>
          </a:spcAft>
          <a:buClr>
            <a:schemeClr val="tx1"/>
          </a:buClr>
          <a:buSzPct val="115000"/>
          <a:buFont typeface="Wingdings" pitchFamily="-84" charset="2"/>
          <a:buNone/>
          <a:tabLst/>
          <a:defRPr kumimoji="0" lang="en-GB" sz="17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84" charset="0"/>
            <a:ea typeface="Arial" pitchFamily="-84" charset="0"/>
            <a:cs typeface="Arial" pitchFamily="-84" charset="0"/>
          </a:defRPr>
        </a:defPPr>
      </a:lstStyle>
    </a:lnDef>
  </a:objectDefaults>
  <a:extraClrSchemeLst>
    <a:extraClrScheme>
      <a:clrScheme name="Unbulleted text+SectionTitle 1">
        <a:dk1>
          <a:srgbClr val="1D155F"/>
        </a:dk1>
        <a:lt1>
          <a:srgbClr val="FFFFFF"/>
        </a:lt1>
        <a:dk2>
          <a:srgbClr val="A1CD6D"/>
        </a:dk2>
        <a:lt2>
          <a:srgbClr val="FFD12F"/>
        </a:lt2>
        <a:accent1>
          <a:srgbClr val="EA148C"/>
        </a:accent1>
        <a:accent2>
          <a:srgbClr val="4FC5E8"/>
        </a:accent2>
        <a:accent3>
          <a:srgbClr val="FFFFFF"/>
        </a:accent3>
        <a:accent4>
          <a:srgbClr val="171050"/>
        </a:accent4>
        <a:accent5>
          <a:srgbClr val="F3AAC5"/>
        </a:accent5>
        <a:accent6>
          <a:srgbClr val="47B2D2"/>
        </a:accent6>
        <a:hlink>
          <a:srgbClr val="F27D3C"/>
        </a:hlink>
        <a:folHlink>
          <a:srgbClr val="7E41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20463</TotalTime>
  <Words>1349</Words>
  <Application>Microsoft Macintosh PowerPoint</Application>
  <PresentationFormat>Widescreen</PresentationFormat>
  <Paragraphs>271</Paragraphs>
  <Slides>50</Slides>
  <Notes>1</Notes>
  <HiddenSlides>24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9" baseType="lpstr">
      <vt:lpstr>Arial</vt:lpstr>
      <vt:lpstr>Calibri</vt:lpstr>
      <vt:lpstr>Calibri Light</vt:lpstr>
      <vt:lpstr>Cambria</vt:lpstr>
      <vt:lpstr>Inter</vt:lpstr>
      <vt:lpstr>Lora</vt:lpstr>
      <vt:lpstr>Wingdings</vt:lpstr>
      <vt:lpstr>Office Theme</vt:lpstr>
      <vt:lpstr>Unbulleted text+SectionTitle</vt:lpstr>
      <vt:lpstr>Térdprotézis fájdalomcsillapítása  L I A szerepe</vt:lpstr>
      <vt:lpstr>C S A P A T M U N K A </vt:lpstr>
      <vt:lpstr>A siker titka</vt:lpstr>
      <vt:lpstr>Melyik módszer hol lép be</vt:lpstr>
      <vt:lpstr>Vegyünk csak egy lépést</vt:lpstr>
      <vt:lpstr>Guideline - NICE</vt:lpstr>
      <vt:lpstr>Summary and recommendation - ERAS</vt:lpstr>
      <vt:lpstr>Lokál beadás evolúciója</vt:lpstr>
      <vt:lpstr>Idegblokk vs LIA</vt:lpstr>
      <vt:lpstr>L I A – az eredet</vt:lpstr>
      <vt:lpstr>Mit szeretnénk elérni?</vt:lpstr>
      <vt:lpstr>Beidegzés - Capsularis beidegzés</vt:lpstr>
      <vt:lpstr>Genicularis block</vt:lpstr>
      <vt:lpstr>Miért - Lokál</vt:lpstr>
      <vt:lpstr>Miért - Lokál</vt:lpstr>
      <vt:lpstr>Lokál - Mi baj lehet?</vt:lpstr>
      <vt:lpstr>Lokál - </vt:lpstr>
      <vt:lpstr>Miért - Adrenalin</vt:lpstr>
      <vt:lpstr>Óvatosan</vt:lpstr>
      <vt:lpstr>Miért - Tranexámsav</vt:lpstr>
      <vt:lpstr>Guideline - NICE</vt:lpstr>
      <vt:lpstr>Guideline - USA</vt:lpstr>
      <vt:lpstr>Guideline - ERAS</vt:lpstr>
      <vt:lpstr>Recept - Mennyit</vt:lpstr>
      <vt:lpstr>Recept – Hova (minimum)</vt:lpstr>
      <vt:lpstr>PowerPoint Presentation</vt:lpstr>
      <vt:lpstr>PowerPoint Presentation</vt:lpstr>
      <vt:lpstr>Adductor csatorna blokk</vt:lpstr>
      <vt:lpstr>L I A</vt:lpstr>
      <vt:lpstr>PowerPoint Presentation</vt:lpstr>
      <vt:lpstr>MY Sequence for knee injection</vt:lpstr>
      <vt:lpstr>WHAT DO I USE FOR KNEES</vt:lpstr>
      <vt:lpstr>MY Sequence for knee injection</vt:lpstr>
      <vt:lpstr>ADDUCTOR CANAL BLOCK THROUGH SURGICAL APPROACH</vt:lpstr>
      <vt:lpstr>PowerPoint Presentation</vt:lpstr>
      <vt:lpstr>Block evolution</vt:lpstr>
      <vt:lpstr>Adductor Canal</vt:lpstr>
      <vt:lpstr>Fent, Középen vagy Lent?</vt:lpstr>
      <vt:lpstr>iPACK</vt:lpstr>
      <vt:lpstr>PowerPoint Presentation</vt:lpstr>
      <vt:lpstr>Beidegzés - Genicularis ágak</vt:lpstr>
      <vt:lpstr>https://www.youtube.com/watch?v=_L4KgAvRMFY</vt:lpstr>
      <vt:lpstr>L I A</vt:lpstr>
      <vt:lpstr>PowerPoint Presentation</vt:lpstr>
      <vt:lpstr>PowerPoint Presentation</vt:lpstr>
      <vt:lpstr>Lehet máshogy is? - Intraarticularisan</vt:lpstr>
      <vt:lpstr>Lehet máshogy is? - Topicalisan</vt:lpstr>
      <vt:lpstr>Miért – NSAID/ Ketorolac</vt:lpstr>
      <vt:lpstr>Recept</vt:lpstr>
      <vt:lpstr>Video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Térd</dc:title>
  <dc:creator>Office18</dc:creator>
  <cp:lastModifiedBy>Office18</cp:lastModifiedBy>
  <cp:revision>8</cp:revision>
  <dcterms:created xsi:type="dcterms:W3CDTF">2023-10-06T19:21:04Z</dcterms:created>
  <dcterms:modified xsi:type="dcterms:W3CDTF">2023-11-11T09:40:28Z</dcterms:modified>
</cp:coreProperties>
</file>