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9" r:id="rId1"/>
    <p:sldMasterId id="2147483699" r:id="rId2"/>
  </p:sldMasterIdLst>
  <p:notesMasterIdLst>
    <p:notesMasterId r:id="rId42"/>
  </p:notesMasterIdLst>
  <p:sldIdLst>
    <p:sldId id="511" r:id="rId3"/>
    <p:sldId id="735" r:id="rId4"/>
    <p:sldId id="736" r:id="rId5"/>
    <p:sldId id="737" r:id="rId6"/>
    <p:sldId id="738" r:id="rId7"/>
    <p:sldId id="739" r:id="rId8"/>
    <p:sldId id="740" r:id="rId9"/>
    <p:sldId id="742" r:id="rId10"/>
    <p:sldId id="744" r:id="rId11"/>
    <p:sldId id="745" r:id="rId12"/>
    <p:sldId id="746" r:id="rId13"/>
    <p:sldId id="747" r:id="rId14"/>
    <p:sldId id="748" r:id="rId15"/>
    <p:sldId id="749" r:id="rId16"/>
    <p:sldId id="750" r:id="rId17"/>
    <p:sldId id="751" r:id="rId18"/>
    <p:sldId id="752" r:id="rId19"/>
    <p:sldId id="753" r:id="rId20"/>
    <p:sldId id="754" r:id="rId21"/>
    <p:sldId id="755" r:id="rId22"/>
    <p:sldId id="756" r:id="rId23"/>
    <p:sldId id="757" r:id="rId24"/>
    <p:sldId id="758" r:id="rId25"/>
    <p:sldId id="759" r:id="rId26"/>
    <p:sldId id="760" r:id="rId27"/>
    <p:sldId id="761" r:id="rId28"/>
    <p:sldId id="762" r:id="rId29"/>
    <p:sldId id="763" r:id="rId30"/>
    <p:sldId id="764" r:id="rId31"/>
    <p:sldId id="765" r:id="rId32"/>
    <p:sldId id="766" r:id="rId33"/>
    <p:sldId id="767" r:id="rId34"/>
    <p:sldId id="768" r:id="rId35"/>
    <p:sldId id="769" r:id="rId36"/>
    <p:sldId id="770" r:id="rId37"/>
    <p:sldId id="771" r:id="rId38"/>
    <p:sldId id="772" r:id="rId39"/>
    <p:sldId id="773" r:id="rId40"/>
    <p:sldId id="679" r:id="rId41"/>
  </p:sldIdLst>
  <p:sldSz cx="12192000" cy="6858000"/>
  <p:notesSz cx="6858000" cy="9144000"/>
  <p:embeddedFontLst>
    <p:embeddedFont>
      <p:font typeface="Verdana" panose="020B060403050404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5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735"/>
    <a:srgbClr val="FFAB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60" d="100"/>
          <a:sy n="60" d="100"/>
        </p:scale>
        <p:origin x="96" y="186"/>
      </p:cViewPr>
      <p:guideLst>
        <p:guide orient="horz" pos="2205"/>
        <p:guide pos="3840"/>
        <p:guide orient="horz" pos="57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5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E0E784-D516-453C-A0AA-564480DE5402}" type="datetimeFigureOut">
              <a:rPr lang="hu-HU" smtClean="0"/>
              <a:pPr/>
              <a:t>2023. 11. 10.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9A5A72-61A9-488D-AA7B-5A5FD4BDCB9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1540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DDC7-BD00-40BC-AD02-DC62367A38EA}" type="datetime1">
              <a:rPr lang="hu-HU" smtClean="0"/>
              <a:pPr/>
              <a:t>2023. 11. 10.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F4E0A-1641-43FE-B798-A9231FFC511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7500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14A90-3548-4B23-93E8-21E4645D4652}" type="datetime1">
              <a:rPr lang="hu-HU" smtClean="0"/>
              <a:pPr/>
              <a:t>2023. 11. 10.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F4E0A-1641-43FE-B798-A9231FFC511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3799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6D4E-FC6C-469D-B89E-0B85C27A1D96}" type="datetime1">
              <a:rPr lang="hu-HU" smtClean="0"/>
              <a:pPr/>
              <a:t>2023. 11. 10.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F01A-1281-41F7-AF1C-0ED08822AA6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6D4E-FC6C-469D-B89E-0B85C27A1D96}" type="datetime1">
              <a:rPr lang="hu-HU" smtClean="0"/>
              <a:pPr/>
              <a:t>2023. 11. 10.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F01A-1281-41F7-AF1C-0ED08822AA6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6D4E-FC6C-469D-B89E-0B85C27A1D96}" type="datetime1">
              <a:rPr lang="hu-HU" smtClean="0"/>
              <a:pPr/>
              <a:t>2023. 11. 10.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F01A-1281-41F7-AF1C-0ED08822AA6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6D4E-FC6C-469D-B89E-0B85C27A1D96}" type="datetime1">
              <a:rPr lang="hu-HU" smtClean="0"/>
              <a:pPr/>
              <a:t>2023. 11. 10.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F01A-1281-41F7-AF1C-0ED08822AA6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6D4E-FC6C-469D-B89E-0B85C27A1D96}" type="datetime1">
              <a:rPr lang="hu-HU" smtClean="0"/>
              <a:pPr/>
              <a:t>2023. 11. 10.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F01A-1281-41F7-AF1C-0ED08822AA6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10510-2536-4CB2-94C6-73EC89414D2D}" type="datetime1">
              <a:rPr lang="hu-HU" smtClean="0"/>
              <a:pPr/>
              <a:t>2023. 11. 10.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F4E0A-1641-43FE-B798-A9231FFC511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171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ADD40-EBD0-4673-B06A-5E61A91C58C6}" type="datetime1">
              <a:rPr lang="hu-HU" smtClean="0"/>
              <a:pPr/>
              <a:t>2023. 11. 10.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9344025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4F4E0A-1641-43FE-B798-A9231FFC511A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96EBF298-2284-4F79-A079-4E42DD8EB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0511"/>
            <a:ext cx="10515600" cy="781051"/>
          </a:xfrm>
        </p:spPr>
        <p:txBody>
          <a:bodyPr>
            <a:normAutofit/>
          </a:bodyPr>
          <a:lstStyle>
            <a:lvl1pPr>
              <a:defRPr sz="3600" cap="sm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D8DB9568-5B5D-4580-A80E-543C00755631}"/>
              </a:ext>
            </a:extLst>
          </p:cNvPr>
          <p:cNvSpPr/>
          <p:nvPr userDrawn="1"/>
        </p:nvSpPr>
        <p:spPr>
          <a:xfrm>
            <a:off x="0" y="290511"/>
            <a:ext cx="12192000" cy="781051"/>
          </a:xfrm>
          <a:prstGeom prst="rect">
            <a:avLst/>
          </a:prstGeom>
          <a:solidFill>
            <a:srgbClr val="004735">
              <a:alpha val="902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198557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ljesen 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>
            <a:extLst>
              <a:ext uri="{FF2B5EF4-FFF2-40B4-BE49-F238E27FC236}">
                <a16:creationId xmlns:a16="http://schemas.microsoft.com/office/drawing/2014/main" id="{F0BFDF5B-988D-4EE0-898D-42E4BFABD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A7A83-A75C-495E-AB3E-56902D53828C}" type="datetime1">
              <a:rPr lang="hu-HU" smtClean="0"/>
              <a:pPr/>
              <a:t>2023. 11. 10.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1C9A3BC9-0065-4ED7-B086-8E46938B2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406DD372-5A24-4A42-92B3-5E37C35D0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F01A-1281-41F7-AF1C-0ED08822AA6A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A2C46D4B-746F-4666-89D9-918B0D98F0EA}"/>
              </a:ext>
            </a:extLst>
          </p:cNvPr>
          <p:cNvSpPr/>
          <p:nvPr userDrawn="1"/>
        </p:nvSpPr>
        <p:spPr>
          <a:xfrm>
            <a:off x="0" y="5857875"/>
            <a:ext cx="12192000" cy="1000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9916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fejez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>
            <a:extLst>
              <a:ext uri="{FF2B5EF4-FFF2-40B4-BE49-F238E27FC236}">
                <a16:creationId xmlns:a16="http://schemas.microsoft.com/office/drawing/2014/main" id="{A2C46D4B-746F-4666-89D9-918B0D98F0EA}"/>
              </a:ext>
            </a:extLst>
          </p:cNvPr>
          <p:cNvSpPr/>
          <p:nvPr userDrawn="1"/>
        </p:nvSpPr>
        <p:spPr>
          <a:xfrm>
            <a:off x="0" y="5857875"/>
            <a:ext cx="12192000" cy="1000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C41A012E-7C01-436D-A443-9EE3379AC5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0476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90511"/>
            <a:ext cx="10515600" cy="781051"/>
          </a:xfrm>
        </p:spPr>
        <p:txBody>
          <a:bodyPr>
            <a:normAutofit/>
          </a:bodyPr>
          <a:lstStyle>
            <a:lvl1pPr>
              <a:defRPr sz="3600" cap="sm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D4910-B8EA-4E2B-A743-9D0E023F8901}" type="datetime1">
              <a:rPr lang="hu-HU" smtClean="0"/>
              <a:pPr/>
              <a:t>2023. 11. 10.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F4E0A-1641-43FE-B798-A9231FFC511A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DD821653-DBB1-459D-88CF-D22275DDD9CA}"/>
              </a:ext>
            </a:extLst>
          </p:cNvPr>
          <p:cNvSpPr/>
          <p:nvPr userDrawn="1"/>
        </p:nvSpPr>
        <p:spPr>
          <a:xfrm>
            <a:off x="0" y="290511"/>
            <a:ext cx="12192000" cy="781051"/>
          </a:xfrm>
          <a:prstGeom prst="rect">
            <a:avLst/>
          </a:prstGeom>
          <a:solidFill>
            <a:srgbClr val="004735">
              <a:alpha val="902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0611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C36A-EAE8-463A-A96A-F6376D0C57C0}" type="datetimeFigureOut">
              <a:rPr lang="hu-HU" smtClean="0"/>
              <a:pPr/>
              <a:t>2023. 11. 10.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F2A9-A5F7-40DF-ADE1-A48F30358A4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C36A-EAE8-463A-A96A-F6376D0C57C0}" type="datetimeFigureOut">
              <a:rPr lang="hu-HU" smtClean="0"/>
              <a:pPr/>
              <a:t>2023. 11. 10.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F2A9-A5F7-40DF-ADE1-A48F30358A4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C36A-EAE8-463A-A96A-F6376D0C57C0}" type="datetimeFigureOut">
              <a:rPr lang="hu-HU" smtClean="0"/>
              <a:pPr/>
              <a:t>2023. 11. 10.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F2A9-A5F7-40DF-ADE1-A48F30358A4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C36A-EAE8-463A-A96A-F6376D0C57C0}" type="datetimeFigureOut">
              <a:rPr lang="hu-HU" smtClean="0"/>
              <a:pPr/>
              <a:t>2023. 11. 10.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F2A9-A5F7-40DF-ADE1-A48F30358A4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C36A-EAE8-463A-A96A-F6376D0C57C0}" type="datetimeFigureOut">
              <a:rPr lang="hu-HU" smtClean="0"/>
              <a:pPr/>
              <a:t>2023. 11. 10.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F2A9-A5F7-40DF-ADE1-A48F30358A4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C36A-EAE8-463A-A96A-F6376D0C57C0}" type="datetimeFigureOut">
              <a:rPr lang="hu-HU" smtClean="0"/>
              <a:pPr/>
              <a:t>2023. 11. 10.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F2A9-A5F7-40DF-ADE1-A48F30358A4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C36A-EAE8-463A-A96A-F6376D0C57C0}" type="datetimeFigureOut">
              <a:rPr lang="hu-HU" smtClean="0"/>
              <a:pPr/>
              <a:t>2023. 11. 10.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F2A9-A5F7-40DF-ADE1-A48F30358A4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C36A-EAE8-463A-A96A-F6376D0C57C0}" type="datetimeFigureOut">
              <a:rPr lang="hu-HU" smtClean="0"/>
              <a:pPr/>
              <a:t>2023. 11. 10.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F2A9-A5F7-40DF-ADE1-A48F30358A4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C36A-EAE8-463A-A96A-F6376D0C57C0}" type="datetimeFigureOut">
              <a:rPr lang="hu-HU" smtClean="0"/>
              <a:pPr/>
              <a:t>2023. 11. 10.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F2A9-A5F7-40DF-ADE1-A48F30358A4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C36A-EAE8-463A-A96A-F6376D0C57C0}" type="datetimeFigureOut">
              <a:rPr lang="hu-HU" smtClean="0"/>
              <a:pPr/>
              <a:t>2023. 11. 10.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F2A9-A5F7-40DF-ADE1-A48F30358A4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B7B9C-7FC7-44C2-AD6E-51B56A7EAB07}" type="datetime1">
              <a:rPr lang="hu-HU" smtClean="0"/>
              <a:pPr/>
              <a:t>2023. 11. 10.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F4E0A-1641-43FE-B798-A9231FFC511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57765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C36A-EAE8-463A-A96A-F6376D0C57C0}" type="datetimeFigureOut">
              <a:rPr lang="hu-HU" smtClean="0"/>
              <a:pPr/>
              <a:t>2023. 11. 10.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F2A9-A5F7-40DF-ADE1-A48F30358A4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4EAD-BB7B-48E1-A8A0-4109184F7810}" type="datetime1">
              <a:rPr lang="hu-HU" smtClean="0"/>
              <a:pPr/>
              <a:t>2023. 11. 10.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F4E0A-1641-43FE-B798-A9231FFC511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5283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1C4B7-96FC-42CF-94E5-33AB66C2D8F8}" type="datetime1">
              <a:rPr lang="hu-HU" smtClean="0"/>
              <a:pPr/>
              <a:t>2023. 11. 10.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F4E0A-1641-43FE-B798-A9231FFC511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0370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90511"/>
            <a:ext cx="10515600" cy="781051"/>
          </a:xfrm>
        </p:spPr>
        <p:txBody>
          <a:bodyPr>
            <a:normAutofit/>
          </a:bodyPr>
          <a:lstStyle>
            <a:lvl1pPr>
              <a:defRPr sz="3600" cap="small" baseline="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DC5BB-5A9E-4EBD-8FE9-73FAA1AFCDC2}" type="datetime1">
              <a:rPr lang="hu-HU" smtClean="0"/>
              <a:pPr/>
              <a:t>2023. 11. 10.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F4E0A-1641-43FE-B798-A9231FFC511A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4EE98117-692B-4EDE-AB6D-3D5A0666B6CB}"/>
              </a:ext>
            </a:extLst>
          </p:cNvPr>
          <p:cNvSpPr/>
          <p:nvPr userDrawn="1"/>
        </p:nvSpPr>
        <p:spPr>
          <a:xfrm>
            <a:off x="0" y="290511"/>
            <a:ext cx="12192000" cy="781051"/>
          </a:xfrm>
          <a:prstGeom prst="rect">
            <a:avLst/>
          </a:prstGeom>
          <a:solidFill>
            <a:srgbClr val="004735">
              <a:alpha val="902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4283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A341-F9C1-4209-B287-BA0F2D9F78EF}" type="datetime1">
              <a:rPr lang="hu-HU" smtClean="0"/>
              <a:pPr/>
              <a:t>2023. 11. 10.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F4E0A-1641-43FE-B798-A9231FFC511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1172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29B58-5153-449A-82A4-66E44D28BCFD}" type="datetime1">
              <a:rPr lang="hu-HU" smtClean="0"/>
              <a:pPr/>
              <a:t>2023. 11. 10.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F4E0A-1641-43FE-B798-A9231FFC511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4678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249E2-5E7B-4FB9-9FEB-1D054F307010}" type="datetime1">
              <a:rPr lang="hu-HU" smtClean="0"/>
              <a:pPr/>
              <a:t>2023. 11. 10.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F4E0A-1641-43FE-B798-A9231FFC511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0732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66D4E-FC6C-469D-B89E-0B85C27A1D96}" type="datetime1">
              <a:rPr lang="hu-HU" smtClean="0"/>
              <a:pPr/>
              <a:t>2023. 11. 10.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DF01A-1281-41F7-AF1C-0ED08822AA6A}" type="slidenum">
              <a:rPr lang="hu-HU" smtClean="0"/>
              <a:pPr/>
              <a:t>‹#›</a:t>
            </a:fld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9A8CC82C-C86B-42AE-B166-55CA2A504E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471" y="5970291"/>
            <a:ext cx="2219326" cy="888906"/>
          </a:xfrm>
          <a:prstGeom prst="rect">
            <a:avLst/>
          </a:prstGeom>
        </p:spPr>
      </p:pic>
      <p:pic>
        <p:nvPicPr>
          <p:cNvPr id="8" name="Kép 7" descr="A képen épület látható&#10;&#10;A leírás teljesen megbízható">
            <a:extLst>
              <a:ext uri="{FF2B5EF4-FFF2-40B4-BE49-F238E27FC236}">
                <a16:creationId xmlns:a16="http://schemas.microsoft.com/office/drawing/2014/main" id="{66A95A31-9C24-4719-A39C-A094755B2B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206888" y="1651612"/>
            <a:ext cx="385692" cy="9584530"/>
          </a:xfrm>
          <a:prstGeom prst="rect">
            <a:avLst/>
          </a:prstGeom>
        </p:spPr>
      </p:pic>
      <p:pic>
        <p:nvPicPr>
          <p:cNvPr id="9" name="Kép 8" descr="A képen épület látható&#10;&#10;A leírás teljesen megbízható">
            <a:extLst>
              <a:ext uri="{FF2B5EF4-FFF2-40B4-BE49-F238E27FC236}">
                <a16:creationId xmlns:a16="http://schemas.microsoft.com/office/drawing/2014/main" id="{7BE0C4F7-5129-41D3-9D3A-A126A6157B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42829" y="6293857"/>
            <a:ext cx="385694" cy="300038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1F505BD3-E2FB-4884-94A0-879809E7B00B}"/>
              </a:ext>
            </a:extLst>
          </p:cNvPr>
          <p:cNvSpPr txBox="1"/>
          <p:nvPr userDrawn="1"/>
        </p:nvSpPr>
        <p:spPr>
          <a:xfrm>
            <a:off x="10810874" y="6274599"/>
            <a:ext cx="1381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94F4E0A-1641-43FE-B798-A9231FFC511A}" type="slidenum">
              <a:rPr lang="hu-HU" sz="1600" b="0" i="0" smtClean="0">
                <a:solidFill>
                  <a:schemeClr val="bg1"/>
                </a:solidFill>
              </a:rPr>
              <a:pPr algn="r"/>
              <a:t>‹#›</a:t>
            </a:fld>
            <a:r>
              <a:rPr lang="hu-HU" sz="1600" b="0" i="0" dirty="0" smtClean="0">
                <a:solidFill>
                  <a:schemeClr val="bg1"/>
                </a:solidFill>
              </a:rPr>
              <a:t>/39</a:t>
            </a:r>
            <a:endParaRPr lang="hu-HU" sz="1600" b="0" i="0" dirty="0">
              <a:solidFill>
                <a:schemeClr val="bg1"/>
              </a:solidFill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C79DCE39-D62C-488B-8B2D-501926E572A8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45" y="6033135"/>
            <a:ext cx="2382837" cy="77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05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0" r:id="rId16"/>
    <p:sldLayoutId id="2147483671" r:id="rId17"/>
    <p:sldLayoutId id="2147483692" r:id="rId18"/>
    <p:sldLayoutId id="2147483693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2C36A-EAE8-463A-A96A-F6376D0C57C0}" type="datetimeFigureOut">
              <a:rPr lang="hu-HU" smtClean="0"/>
              <a:pPr/>
              <a:t>2023. 11. 10.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2F2A9-A5F7-40DF-ADE1-A48F30358A4E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3166D1E4-11F9-4039-B4F5-5E0CC4D9D2C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224342"/>
            <a:ext cx="12191999" cy="68580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E401C850-C954-4C05-9981-9C182AA96E6B}"/>
              </a:ext>
            </a:extLst>
          </p:cNvPr>
          <p:cNvSpPr txBox="1">
            <a:spLocks/>
          </p:cNvSpPr>
          <p:nvPr/>
        </p:nvSpPr>
        <p:spPr>
          <a:xfrm>
            <a:off x="406398" y="877060"/>
            <a:ext cx="7544527" cy="16788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hu-HU" sz="4100" b="1" cap="small" dirty="0">
              <a:solidFill>
                <a:schemeClr val="bg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" name="Kép 17">
            <a:extLst>
              <a:ext uri="{FF2B5EF4-FFF2-40B4-BE49-F238E27FC236}">
                <a16:creationId xmlns:a16="http://schemas.microsoft.com/office/drawing/2014/main" id="{4E545ED7-6313-478F-A504-050BA0FD2A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8120" y="5389505"/>
            <a:ext cx="1185881" cy="1182870"/>
          </a:xfrm>
          <a:prstGeom prst="rect">
            <a:avLst/>
          </a:prstGeom>
        </p:spPr>
      </p:pic>
      <p:sp>
        <p:nvSpPr>
          <p:cNvPr id="13" name="Cím 1">
            <a:extLst>
              <a:ext uri="{FF2B5EF4-FFF2-40B4-BE49-F238E27FC236}">
                <a16:creationId xmlns:a16="http://schemas.microsoft.com/office/drawing/2014/main" id="{6695A285-64CF-4796-B7BC-54E29279E851}"/>
              </a:ext>
            </a:extLst>
          </p:cNvPr>
          <p:cNvSpPr txBox="1">
            <a:spLocks/>
          </p:cNvSpPr>
          <p:nvPr/>
        </p:nvSpPr>
        <p:spPr>
          <a:xfrm>
            <a:off x="406398" y="2969623"/>
            <a:ext cx="7544527" cy="7671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400" b="1" cap="small" dirty="0" err="1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Rybaltovszki</a:t>
            </a:r>
            <a:r>
              <a:rPr lang="hu-HU" sz="2400" b="1" cap="small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2400" b="1" cap="small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Henrik</a:t>
            </a:r>
          </a:p>
          <a:p>
            <a:pPr algn="l"/>
            <a:endParaRPr lang="hu-HU" sz="2400" b="1" cap="small" dirty="0">
              <a:solidFill>
                <a:schemeClr val="bg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Cím 1">
            <a:extLst>
              <a:ext uri="{FF2B5EF4-FFF2-40B4-BE49-F238E27FC236}">
                <a16:creationId xmlns:a16="http://schemas.microsoft.com/office/drawing/2014/main" id="{FE21448C-224E-4C15-8C52-A7E2D8DE5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856" y="1071154"/>
            <a:ext cx="6009809" cy="1837509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hu-HU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2400" b="1" cap="small" dirty="0" err="1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Two-stage</a:t>
            </a:r>
            <a:r>
              <a:rPr lang="hu-HU" sz="2400" b="1" cap="small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2400" b="1" cap="small" dirty="0" err="1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revisio</a:t>
            </a:r>
            <a:r>
              <a:rPr lang="hu-HU" sz="2400" b="1" cap="small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br>
              <a:rPr lang="hu-HU" sz="2400" b="1" cap="small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2400" b="1" cap="small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térd protézis </a:t>
            </a:r>
            <a:r>
              <a:rPr lang="hu-HU" sz="2400" b="1" cap="small" dirty="0" err="1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reimplantáció</a:t>
            </a:r>
            <a:r>
              <a:rPr lang="hu-HU" sz="2400" b="1" cap="small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2400" b="1" cap="small" dirty="0" err="1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spacer</a:t>
            </a:r>
            <a:r>
              <a:rPr lang="hu-HU" sz="2400" b="1" cap="small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után</a:t>
            </a:r>
            <a:r>
              <a:rPr lang="hu-HU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hu-HU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93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Statikus </a:t>
            </a:r>
            <a:r>
              <a:rPr lang="hu-HU" dirty="0" err="1" smtClean="0"/>
              <a:t>custom-made</a:t>
            </a:r>
            <a:r>
              <a:rPr lang="hu-HU" dirty="0" smtClean="0"/>
              <a:t> </a:t>
            </a:r>
            <a:r>
              <a:rPr lang="hu-HU" dirty="0" err="1" smtClean="0"/>
              <a:t>spacer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Előnyei</a:t>
            </a:r>
          </a:p>
          <a:p>
            <a:pPr lvl="1"/>
            <a:r>
              <a:rPr lang="hu-HU" dirty="0" smtClean="0"/>
              <a:t>Minden esetben használható</a:t>
            </a:r>
          </a:p>
          <a:p>
            <a:pPr lvl="1"/>
            <a:r>
              <a:rPr lang="hu-HU" dirty="0" smtClean="0"/>
              <a:t>AB spektrum könnyebben alakítható</a:t>
            </a:r>
          </a:p>
          <a:p>
            <a:pPr lvl="1"/>
            <a:endParaRPr lang="hu-HU" dirty="0" smtClean="0"/>
          </a:p>
          <a:p>
            <a:r>
              <a:rPr lang="hu-HU" dirty="0" smtClean="0"/>
              <a:t>Hátrányai</a:t>
            </a:r>
          </a:p>
          <a:p>
            <a:pPr lvl="1"/>
            <a:r>
              <a:rPr lang="hu-HU" dirty="0" smtClean="0"/>
              <a:t>Tehermentesítés szükségessége</a:t>
            </a:r>
          </a:p>
          <a:p>
            <a:pPr lvl="1"/>
            <a:r>
              <a:rPr lang="hu-HU" dirty="0" err="1" smtClean="0"/>
              <a:t>Kontraktúra</a:t>
            </a:r>
            <a:r>
              <a:rPr lang="hu-HU" dirty="0" smtClean="0"/>
              <a:t> alakul ki</a:t>
            </a:r>
          </a:p>
          <a:p>
            <a:pPr lvl="1"/>
            <a:r>
              <a:rPr lang="hu-HU" dirty="0" smtClean="0"/>
              <a:t>Nehezebb második műtét</a:t>
            </a:r>
          </a:p>
          <a:p>
            <a:pPr lvl="1"/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First</a:t>
            </a:r>
            <a:r>
              <a:rPr lang="hu-HU" dirty="0" smtClean="0"/>
              <a:t> </a:t>
            </a:r>
            <a:r>
              <a:rPr lang="hu-HU" dirty="0" err="1" smtClean="0"/>
              <a:t>stage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</a:t>
            </a:r>
            <a:r>
              <a:rPr lang="hu-HU" dirty="0" err="1" smtClean="0"/>
              <a:t>first</a:t>
            </a:r>
            <a:r>
              <a:rPr lang="hu-HU" dirty="0" smtClean="0"/>
              <a:t> </a:t>
            </a:r>
            <a:r>
              <a:rPr lang="hu-HU" dirty="0" err="1" smtClean="0"/>
              <a:t>stage</a:t>
            </a:r>
            <a:r>
              <a:rPr lang="hu-HU" dirty="0" smtClean="0"/>
              <a:t> elsődleges célja a fertőzés legyőzése</a:t>
            </a:r>
          </a:p>
          <a:p>
            <a:pPr lvl="1"/>
            <a:r>
              <a:rPr lang="hu-HU" dirty="0" smtClean="0"/>
              <a:t>Alapos, mindenre kiterjedő </a:t>
            </a:r>
            <a:r>
              <a:rPr lang="hu-HU" dirty="0" err="1" smtClean="0"/>
              <a:t>débridement</a:t>
            </a:r>
            <a:endParaRPr lang="hu-HU" dirty="0" smtClean="0"/>
          </a:p>
          <a:p>
            <a:pPr lvl="1"/>
            <a:r>
              <a:rPr lang="hu-HU" dirty="0" smtClean="0"/>
              <a:t>A kórokozó azonosítása</a:t>
            </a:r>
          </a:p>
          <a:p>
            <a:pPr lvl="1"/>
            <a:r>
              <a:rPr lang="hu-HU" dirty="0" smtClean="0"/>
              <a:t>Célzott AB terápia </a:t>
            </a:r>
            <a:r>
              <a:rPr lang="hu-HU" dirty="0" err="1" smtClean="0"/>
              <a:t>infektológus</a:t>
            </a:r>
            <a:r>
              <a:rPr lang="hu-HU" dirty="0" smtClean="0"/>
              <a:t> bevonásával</a:t>
            </a:r>
          </a:p>
          <a:p>
            <a:r>
              <a:rPr lang="hu-HU" dirty="0" smtClean="0"/>
              <a:t>A csontdestrukció mértékének rögzítése (a második műtét tervezéséhez)</a:t>
            </a:r>
          </a:p>
          <a:p>
            <a:r>
              <a:rPr lang="hu-HU" dirty="0" err="1" smtClean="0"/>
              <a:t>Spacer</a:t>
            </a:r>
            <a:r>
              <a:rPr lang="hu-HU" dirty="0" smtClean="0"/>
              <a:t> beültetése</a:t>
            </a:r>
          </a:p>
          <a:p>
            <a:pPr>
              <a:buNone/>
            </a:pPr>
            <a:endParaRPr lang="hu-HU" dirty="0" smtClean="0"/>
          </a:p>
          <a:p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Mikor lehet elvégezni a második műtétet?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Nincs egyértelmű irodalmi ajánlás</a:t>
            </a:r>
          </a:p>
          <a:p>
            <a:pPr lvl="1"/>
            <a:r>
              <a:rPr lang="hu-HU" dirty="0" smtClean="0"/>
              <a:t>A leginkább elfogadott 8 hét AB + 2 hét AB nélkül</a:t>
            </a:r>
          </a:p>
          <a:p>
            <a:pPr lvl="1"/>
            <a:r>
              <a:rPr lang="hu-HU" dirty="0" smtClean="0"/>
              <a:t>Ismételt punkció jelentősége</a:t>
            </a:r>
          </a:p>
          <a:p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Spacer</a:t>
            </a:r>
            <a:r>
              <a:rPr lang="hu-HU" dirty="0" smtClean="0"/>
              <a:t> utáni </a:t>
            </a:r>
            <a:r>
              <a:rPr lang="hu-HU" dirty="0" err="1" smtClean="0"/>
              <a:t>reproteizálás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műtét tervezése az első műtétnél kezdődik</a:t>
            </a:r>
          </a:p>
          <a:p>
            <a:pPr lvl="1"/>
            <a:r>
              <a:rPr lang="hu-HU" dirty="0" smtClean="0"/>
              <a:t>Csonthiány mértékének rögzítése</a:t>
            </a:r>
          </a:p>
          <a:p>
            <a:pPr lvl="1"/>
            <a:endParaRPr lang="hu-HU" dirty="0" smtClean="0"/>
          </a:p>
          <a:p>
            <a:r>
              <a:rPr lang="hu-HU" dirty="0" smtClean="0"/>
              <a:t>A megfelelő implantátum megválasztása</a:t>
            </a:r>
          </a:p>
          <a:p>
            <a:pPr lvl="1"/>
            <a:r>
              <a:rPr lang="hu-HU" dirty="0" smtClean="0"/>
              <a:t>CCK</a:t>
            </a:r>
          </a:p>
          <a:p>
            <a:pPr lvl="1"/>
            <a:r>
              <a:rPr lang="hu-HU" dirty="0" smtClean="0"/>
              <a:t>RHK</a:t>
            </a:r>
          </a:p>
          <a:p>
            <a:r>
              <a:rPr lang="hu-HU" dirty="0" smtClean="0"/>
              <a:t>3 zónás rögzülés elve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engh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90895" y="3833749"/>
            <a:ext cx="6576053" cy="1930724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csonthiány elemzése</a:t>
            </a:r>
            <a:endParaRPr lang="hu-HU" dirty="0"/>
          </a:p>
        </p:txBody>
      </p:sp>
      <p:pic>
        <p:nvPicPr>
          <p:cNvPr id="4" name="Tartalom helye 3" descr="engh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69299" y="1306272"/>
            <a:ext cx="5257203" cy="4680520"/>
          </a:xfrm>
        </p:spPr>
      </p:pic>
      <p:pic>
        <p:nvPicPr>
          <p:cNvPr id="6" name="Kép 5" descr="engh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99989" y="1294792"/>
            <a:ext cx="6033385" cy="1855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3 zónás rögzülés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Epiphysis</a:t>
            </a:r>
            <a:endParaRPr lang="hu-HU" dirty="0" smtClean="0"/>
          </a:p>
          <a:p>
            <a:r>
              <a:rPr lang="hu-HU" dirty="0" err="1" smtClean="0"/>
              <a:t>Metaphysis</a:t>
            </a:r>
            <a:r>
              <a:rPr lang="hu-HU" dirty="0" smtClean="0"/>
              <a:t> </a:t>
            </a:r>
          </a:p>
          <a:p>
            <a:r>
              <a:rPr lang="hu-HU" dirty="0" err="1" smtClean="0"/>
              <a:t>Diaphysis</a:t>
            </a:r>
            <a:endParaRPr lang="hu-HU" dirty="0" smtClean="0"/>
          </a:p>
          <a:p>
            <a:endParaRPr lang="hu-HU" dirty="0" smtClean="0"/>
          </a:p>
          <a:p>
            <a:pPr lvl="1"/>
            <a:r>
              <a:rPr lang="hu-HU" dirty="0" smtClean="0"/>
              <a:t>A háromból kettőben meg-</a:t>
            </a:r>
          </a:p>
          <a:p>
            <a:pPr lvl="1">
              <a:buNone/>
            </a:pPr>
            <a:r>
              <a:rPr lang="hu-HU" dirty="0" smtClean="0"/>
              <a:t>    felelő rögzülés szükséges</a:t>
            </a:r>
            <a:endParaRPr lang="hu-HU" dirty="0"/>
          </a:p>
        </p:txBody>
      </p:sp>
      <p:grpSp>
        <p:nvGrpSpPr>
          <p:cNvPr id="6" name="Csoportba foglalás 5"/>
          <p:cNvGrpSpPr/>
          <p:nvPr/>
        </p:nvGrpSpPr>
        <p:grpSpPr>
          <a:xfrm>
            <a:off x="1365339" y="4509370"/>
            <a:ext cx="7816240" cy="1427967"/>
            <a:chOff x="2915816" y="1556792"/>
            <a:chExt cx="5297363" cy="1195875"/>
          </a:xfrm>
        </p:grpSpPr>
        <p:pic>
          <p:nvPicPr>
            <p:cNvPr id="4" name="Kép 3" descr="zf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15816" y="1628800"/>
              <a:ext cx="4400550" cy="1066800"/>
            </a:xfrm>
            <a:prstGeom prst="rect">
              <a:avLst/>
            </a:prstGeom>
          </p:spPr>
        </p:pic>
        <p:pic>
          <p:nvPicPr>
            <p:cNvPr id="5" name="Kép 4" descr="zf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39270" y="1556792"/>
              <a:ext cx="873909" cy="1195875"/>
            </a:xfrm>
            <a:prstGeom prst="rect">
              <a:avLst/>
            </a:prstGeom>
          </p:spPr>
        </p:pic>
      </p:grpSp>
      <p:pic>
        <p:nvPicPr>
          <p:cNvPr id="7" name="Kép 6" descr="zf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2758" y="1278139"/>
            <a:ext cx="4267828" cy="32061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3 zónás rögzülés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korábbi revíziós rendszerek</a:t>
            </a:r>
          </a:p>
          <a:p>
            <a:pPr lvl="1"/>
            <a:r>
              <a:rPr lang="hu-HU" dirty="0" smtClean="0"/>
              <a:t>hibrid rögzülésű (</a:t>
            </a:r>
            <a:r>
              <a:rPr lang="hu-HU" dirty="0" err="1" smtClean="0"/>
              <a:t>epiphysisen</a:t>
            </a:r>
            <a:r>
              <a:rPr lang="hu-HU" dirty="0" smtClean="0"/>
              <a:t> cementes, </a:t>
            </a:r>
            <a:r>
              <a:rPr lang="hu-HU" dirty="0" err="1" smtClean="0"/>
              <a:t>meta-diaphysis</a:t>
            </a:r>
            <a:r>
              <a:rPr lang="hu-HU" dirty="0" smtClean="0"/>
              <a:t> cement nélküli)</a:t>
            </a:r>
          </a:p>
          <a:p>
            <a:pPr lvl="1"/>
            <a:r>
              <a:rPr lang="hu-HU" dirty="0" smtClean="0"/>
              <a:t>teljesen cementes rögzülésű</a:t>
            </a:r>
          </a:p>
          <a:p>
            <a:pPr lvl="1"/>
            <a:endParaRPr lang="hu-HU" dirty="0" smtClean="0"/>
          </a:p>
          <a:p>
            <a:r>
              <a:rPr lang="hu-HU" dirty="0" smtClean="0"/>
              <a:t>Mai revíziós rendszerek</a:t>
            </a:r>
          </a:p>
          <a:p>
            <a:pPr lvl="1"/>
            <a:r>
              <a:rPr lang="hu-HU" dirty="0" err="1" smtClean="0"/>
              <a:t>metaphysealis</a:t>
            </a:r>
            <a:r>
              <a:rPr lang="hu-HU" dirty="0" smtClean="0"/>
              <a:t> </a:t>
            </a:r>
            <a:r>
              <a:rPr lang="hu-HU" dirty="0" err="1" smtClean="0"/>
              <a:t>sleeve-cone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engh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29174" y="3607645"/>
            <a:ext cx="5791200" cy="221932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Mit jelent ez a gyakorlatban?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Type</a:t>
            </a:r>
            <a:r>
              <a:rPr lang="hu-HU" dirty="0" smtClean="0"/>
              <a:t> 2:</a:t>
            </a:r>
          </a:p>
          <a:p>
            <a:pPr lvl="1"/>
            <a:r>
              <a:rPr lang="hu-HU" dirty="0" err="1" smtClean="0"/>
              <a:t>Epiphysealis</a:t>
            </a:r>
            <a:r>
              <a:rPr lang="hu-HU" dirty="0" smtClean="0"/>
              <a:t> csonthiány pótlása: </a:t>
            </a:r>
          </a:p>
          <a:p>
            <a:pPr lvl="2"/>
            <a:r>
              <a:rPr lang="hu-HU" dirty="0" err="1" smtClean="0"/>
              <a:t>augmentek</a:t>
            </a:r>
            <a:r>
              <a:rPr lang="hu-HU" dirty="0" smtClean="0"/>
              <a:t> </a:t>
            </a:r>
          </a:p>
          <a:p>
            <a:pPr lvl="3"/>
            <a:r>
              <a:rPr lang="hu-HU" dirty="0" err="1" smtClean="0"/>
              <a:t>femoralisan</a:t>
            </a:r>
            <a:r>
              <a:rPr lang="hu-HU" dirty="0" smtClean="0"/>
              <a:t> </a:t>
            </a:r>
            <a:r>
              <a:rPr lang="hu-HU" dirty="0" err="1" smtClean="0"/>
              <a:t>dist</a:t>
            </a:r>
            <a:r>
              <a:rPr lang="hu-HU" dirty="0" smtClean="0"/>
              <a:t>/post/</a:t>
            </a:r>
            <a:r>
              <a:rPr lang="hu-HU" dirty="0" err="1" smtClean="0"/>
              <a:t>ant</a:t>
            </a:r>
            <a:endParaRPr lang="hu-HU" dirty="0" smtClean="0"/>
          </a:p>
          <a:p>
            <a:pPr lvl="3"/>
            <a:r>
              <a:rPr lang="hu-HU" dirty="0" err="1" smtClean="0"/>
              <a:t>Tibialisan</a:t>
            </a:r>
            <a:r>
              <a:rPr lang="hu-HU" dirty="0" smtClean="0"/>
              <a:t> fél/teljes blokk</a:t>
            </a:r>
          </a:p>
          <a:p>
            <a:pPr lvl="1"/>
            <a:r>
              <a:rPr lang="hu-HU" dirty="0" err="1" smtClean="0"/>
              <a:t>Metaphysealis</a:t>
            </a:r>
            <a:r>
              <a:rPr lang="hu-HU" dirty="0" smtClean="0"/>
              <a:t> csonthiány pótlása:</a:t>
            </a:r>
          </a:p>
          <a:p>
            <a:pPr lvl="2"/>
            <a:r>
              <a:rPr lang="hu-HU" dirty="0" err="1" smtClean="0"/>
              <a:t>Cone</a:t>
            </a:r>
            <a:r>
              <a:rPr lang="hu-HU" dirty="0" smtClean="0"/>
              <a:t>/</a:t>
            </a:r>
            <a:r>
              <a:rPr lang="hu-HU" dirty="0" err="1" smtClean="0"/>
              <a:t>sleeve</a:t>
            </a:r>
            <a:r>
              <a:rPr lang="hu-HU" dirty="0" smtClean="0"/>
              <a:t>/</a:t>
            </a:r>
            <a:r>
              <a:rPr lang="hu-HU" dirty="0" err="1" smtClean="0"/>
              <a:t>shape</a:t>
            </a:r>
            <a:endParaRPr lang="hu-HU" dirty="0" smtClean="0"/>
          </a:p>
          <a:p>
            <a:pPr lvl="3"/>
            <a:r>
              <a:rPr lang="hu-HU" dirty="0" err="1" smtClean="0"/>
              <a:t>Trabecular</a:t>
            </a:r>
            <a:r>
              <a:rPr lang="hu-HU" dirty="0" smtClean="0"/>
              <a:t> metal </a:t>
            </a:r>
            <a:r>
              <a:rPr lang="hu-HU" dirty="0" err="1" smtClean="0"/>
              <a:t>impantátumok</a:t>
            </a:r>
            <a:endParaRPr lang="hu-HU" dirty="0" smtClean="0"/>
          </a:p>
          <a:p>
            <a:endParaRPr lang="hu-HU" dirty="0" smtClean="0"/>
          </a:p>
        </p:txBody>
      </p:sp>
      <p:sp>
        <p:nvSpPr>
          <p:cNvPr id="5" name="Ellipszis 4"/>
          <p:cNvSpPr/>
          <p:nvPr/>
        </p:nvSpPr>
        <p:spPr>
          <a:xfrm>
            <a:off x="5177536" y="3416274"/>
            <a:ext cx="4896544" cy="25649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Mit jelent ez a gyakorlatban?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Type</a:t>
            </a:r>
            <a:r>
              <a:rPr lang="hu-HU" dirty="0" smtClean="0"/>
              <a:t> 3:</a:t>
            </a:r>
          </a:p>
          <a:p>
            <a:pPr lvl="1"/>
            <a:r>
              <a:rPr lang="hu-HU" dirty="0" smtClean="0"/>
              <a:t>Jelentős </a:t>
            </a:r>
            <a:r>
              <a:rPr lang="hu-HU" dirty="0" err="1" smtClean="0"/>
              <a:t>metaphyealis</a:t>
            </a:r>
            <a:r>
              <a:rPr lang="hu-HU" dirty="0" smtClean="0"/>
              <a:t> csonthiány</a:t>
            </a:r>
          </a:p>
          <a:p>
            <a:pPr lvl="2"/>
            <a:r>
              <a:rPr lang="hu-HU" dirty="0" err="1" smtClean="0"/>
              <a:t>Cone</a:t>
            </a:r>
            <a:r>
              <a:rPr lang="hu-HU" dirty="0" smtClean="0"/>
              <a:t>/</a:t>
            </a:r>
            <a:r>
              <a:rPr lang="hu-HU" dirty="0" err="1" smtClean="0"/>
              <a:t>sleeve</a:t>
            </a:r>
            <a:r>
              <a:rPr lang="hu-HU" dirty="0" smtClean="0"/>
              <a:t>/</a:t>
            </a:r>
            <a:r>
              <a:rPr lang="hu-HU" dirty="0" err="1" smtClean="0"/>
              <a:t>shape</a:t>
            </a:r>
            <a:endParaRPr lang="hu-HU" dirty="0" smtClean="0"/>
          </a:p>
          <a:p>
            <a:pPr lvl="3"/>
            <a:r>
              <a:rPr lang="hu-HU" dirty="0" err="1" smtClean="0"/>
              <a:t>Trabecular</a:t>
            </a:r>
            <a:r>
              <a:rPr lang="hu-HU" dirty="0" smtClean="0"/>
              <a:t> metal </a:t>
            </a:r>
            <a:r>
              <a:rPr lang="hu-HU" dirty="0" err="1" smtClean="0"/>
              <a:t>impantátumok</a:t>
            </a:r>
            <a:endParaRPr lang="hu-HU" dirty="0" smtClean="0"/>
          </a:p>
          <a:p>
            <a:pPr lvl="2"/>
            <a:r>
              <a:rPr lang="hu-HU" dirty="0" smtClean="0"/>
              <a:t>Szegment pótló protézisek </a:t>
            </a:r>
          </a:p>
          <a:p>
            <a:endParaRPr lang="hu-HU" dirty="0"/>
          </a:p>
        </p:txBody>
      </p:sp>
      <p:pic>
        <p:nvPicPr>
          <p:cNvPr id="4" name="Kép 3" descr="engh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02394" y="3478905"/>
            <a:ext cx="5791200" cy="2219325"/>
          </a:xfrm>
          <a:prstGeom prst="rect">
            <a:avLst/>
          </a:prstGeom>
        </p:spPr>
      </p:pic>
      <p:sp>
        <p:nvSpPr>
          <p:cNvPr id="5" name="Ellipszis 4"/>
          <p:cNvSpPr/>
          <p:nvPr/>
        </p:nvSpPr>
        <p:spPr>
          <a:xfrm>
            <a:off x="9420151" y="3334888"/>
            <a:ext cx="2496277" cy="25649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Saját gyakorlatunk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2022. októbere óta </a:t>
            </a:r>
          </a:p>
          <a:p>
            <a:pPr lvl="1"/>
            <a:r>
              <a:rPr lang="hu-HU" dirty="0" smtClean="0"/>
              <a:t>DE Ortopédiai és Traumatológiai Klinika</a:t>
            </a:r>
          </a:p>
          <a:p>
            <a:pPr lvl="2"/>
            <a:r>
              <a:rPr lang="hu-HU" dirty="0" smtClean="0"/>
              <a:t>71 térd revízió</a:t>
            </a:r>
          </a:p>
          <a:p>
            <a:pPr lvl="3"/>
            <a:r>
              <a:rPr lang="hu-HU" dirty="0" smtClean="0"/>
              <a:t>8 RHK</a:t>
            </a:r>
          </a:p>
          <a:p>
            <a:pPr lvl="3"/>
            <a:r>
              <a:rPr lang="hu-HU" dirty="0" smtClean="0"/>
              <a:t>63 CCK és PS</a:t>
            </a:r>
          </a:p>
          <a:p>
            <a:r>
              <a:rPr lang="hu-HU" dirty="0" smtClean="0"/>
              <a:t>Ortopédiai Munkacsoport</a:t>
            </a:r>
          </a:p>
          <a:p>
            <a:pPr lvl="1"/>
            <a:r>
              <a:rPr lang="hu-HU" dirty="0" smtClean="0"/>
              <a:t>45 térd revízió</a:t>
            </a:r>
          </a:p>
          <a:p>
            <a:pPr lvl="2"/>
            <a:r>
              <a:rPr lang="hu-HU" dirty="0" smtClean="0"/>
              <a:t>5 RHK</a:t>
            </a:r>
          </a:p>
          <a:p>
            <a:pPr lvl="2"/>
            <a:r>
              <a:rPr lang="hu-HU" dirty="0" smtClean="0"/>
              <a:t>27 CCK</a:t>
            </a:r>
          </a:p>
          <a:p>
            <a:pPr lvl="2"/>
            <a:r>
              <a:rPr lang="hu-HU" dirty="0" smtClean="0"/>
              <a:t>4 PS</a:t>
            </a:r>
          </a:p>
          <a:p>
            <a:pPr lvl="2"/>
            <a:r>
              <a:rPr lang="hu-HU" dirty="0" smtClean="0"/>
              <a:t>8 beteg műtétre vár </a:t>
            </a:r>
          </a:p>
          <a:p>
            <a:pPr lvl="2"/>
            <a:r>
              <a:rPr lang="hu-HU" dirty="0" smtClean="0"/>
              <a:t>1 DAIR</a:t>
            </a:r>
          </a:p>
          <a:p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Two-stage</a:t>
            </a:r>
            <a:r>
              <a:rPr lang="hu-HU" dirty="0" smtClean="0"/>
              <a:t> revízió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Stage</a:t>
            </a:r>
            <a:r>
              <a:rPr lang="hu-HU" dirty="0" smtClean="0"/>
              <a:t> 1</a:t>
            </a:r>
          </a:p>
          <a:p>
            <a:pPr lvl="1"/>
            <a:r>
              <a:rPr lang="hu-HU" dirty="0" smtClean="0"/>
              <a:t>Protézis eltávolítása, </a:t>
            </a:r>
            <a:r>
              <a:rPr lang="hu-HU" dirty="0" err="1" smtClean="0"/>
              <a:t>débridement</a:t>
            </a:r>
            <a:r>
              <a:rPr lang="hu-HU" dirty="0" smtClean="0"/>
              <a:t>, </a:t>
            </a:r>
            <a:r>
              <a:rPr lang="hu-HU" dirty="0" err="1" smtClean="0"/>
              <a:t>spacer</a:t>
            </a:r>
            <a:r>
              <a:rPr lang="hu-HU" dirty="0" smtClean="0"/>
              <a:t> beültetése</a:t>
            </a:r>
          </a:p>
          <a:p>
            <a:endParaRPr lang="hu-HU" dirty="0" smtClean="0"/>
          </a:p>
          <a:p>
            <a:r>
              <a:rPr lang="hu-HU" dirty="0" err="1" smtClean="0"/>
              <a:t>Stage</a:t>
            </a:r>
            <a:r>
              <a:rPr lang="hu-HU" dirty="0" smtClean="0"/>
              <a:t> 2</a:t>
            </a:r>
          </a:p>
          <a:p>
            <a:pPr lvl="1"/>
            <a:r>
              <a:rPr lang="hu-HU" dirty="0" err="1" smtClean="0"/>
              <a:t>Spacer</a:t>
            </a:r>
            <a:r>
              <a:rPr lang="hu-HU" dirty="0" smtClean="0"/>
              <a:t> eltávolítása, </a:t>
            </a:r>
            <a:r>
              <a:rPr lang="hu-HU" dirty="0" err="1" smtClean="0"/>
              <a:t>reprotetizálás</a:t>
            </a:r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Saját gyakorlatunk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Ortopédiai Munkacsoport</a:t>
            </a:r>
          </a:p>
          <a:p>
            <a:pPr lvl="1"/>
            <a:r>
              <a:rPr lang="hu-HU" dirty="0" smtClean="0"/>
              <a:t>19 esetben egylépéses revízió</a:t>
            </a:r>
          </a:p>
          <a:p>
            <a:pPr lvl="1"/>
            <a:r>
              <a:rPr lang="hu-HU" dirty="0" smtClean="0"/>
              <a:t>25 esetben kétlépéses revízió</a:t>
            </a:r>
          </a:p>
          <a:p>
            <a:pPr lvl="1"/>
            <a:r>
              <a:rPr lang="hu-HU" dirty="0" smtClean="0"/>
              <a:t>1 esetben DAIR</a:t>
            </a:r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Indikáció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29 aszeptikus lazulás</a:t>
            </a:r>
          </a:p>
          <a:p>
            <a:pPr lvl="1"/>
            <a:r>
              <a:rPr lang="hu-HU" dirty="0" smtClean="0"/>
              <a:t>1 </a:t>
            </a:r>
            <a:r>
              <a:rPr lang="hu-HU" dirty="0" err="1" smtClean="0"/>
              <a:t>periprotetikus</a:t>
            </a:r>
            <a:r>
              <a:rPr lang="hu-HU" dirty="0" smtClean="0"/>
              <a:t> törés</a:t>
            </a:r>
          </a:p>
          <a:p>
            <a:pPr lvl="1"/>
            <a:r>
              <a:rPr lang="hu-HU" dirty="0" smtClean="0"/>
              <a:t>1 </a:t>
            </a:r>
            <a:r>
              <a:rPr lang="hu-HU" dirty="0" err="1" smtClean="0"/>
              <a:t>intraoperatív</a:t>
            </a:r>
            <a:r>
              <a:rPr lang="hu-HU" dirty="0" smtClean="0"/>
              <a:t> törés</a:t>
            </a:r>
          </a:p>
          <a:p>
            <a:pPr lvl="1"/>
            <a:r>
              <a:rPr lang="hu-HU" dirty="0" smtClean="0"/>
              <a:t>1 korrekciós OT során észlelt aszeptikus lazulás</a:t>
            </a:r>
          </a:p>
          <a:p>
            <a:pPr lvl="1"/>
            <a:r>
              <a:rPr lang="hu-HU" dirty="0" smtClean="0"/>
              <a:t>1 mechanikai szövődmény miatt</a:t>
            </a:r>
          </a:p>
          <a:p>
            <a:pPr lvl="1"/>
            <a:r>
              <a:rPr lang="hu-HU" dirty="0" smtClean="0"/>
              <a:t>1 igazolt fémallergia</a:t>
            </a:r>
          </a:p>
          <a:p>
            <a:pPr lvl="1"/>
            <a:r>
              <a:rPr lang="hu-HU" dirty="0" smtClean="0"/>
              <a:t>1 </a:t>
            </a:r>
            <a:r>
              <a:rPr lang="hu-HU" dirty="0" err="1" smtClean="0"/>
              <a:t>unicondylaris</a:t>
            </a:r>
            <a:r>
              <a:rPr lang="hu-HU" dirty="0" smtClean="0"/>
              <a:t> konverzió</a:t>
            </a:r>
          </a:p>
          <a:p>
            <a:r>
              <a:rPr lang="hu-HU" dirty="0" smtClean="0"/>
              <a:t>16 szeptikus lazulás</a:t>
            </a:r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Kórokozók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Staphylococcus</a:t>
            </a:r>
            <a:r>
              <a:rPr lang="hu-HU" dirty="0" smtClean="0"/>
              <a:t> </a:t>
            </a:r>
            <a:r>
              <a:rPr lang="hu-HU" dirty="0" err="1" smtClean="0"/>
              <a:t>epidermidis</a:t>
            </a:r>
            <a:r>
              <a:rPr lang="hu-HU" dirty="0" smtClean="0"/>
              <a:t> (6x)</a:t>
            </a:r>
          </a:p>
          <a:p>
            <a:r>
              <a:rPr lang="hu-HU" dirty="0" err="1" smtClean="0"/>
              <a:t>Propionibacter</a:t>
            </a:r>
            <a:r>
              <a:rPr lang="hu-HU" dirty="0" smtClean="0"/>
              <a:t> </a:t>
            </a:r>
            <a:r>
              <a:rPr lang="hu-HU" dirty="0" err="1" smtClean="0"/>
              <a:t>acnae</a:t>
            </a:r>
            <a:r>
              <a:rPr lang="hu-HU" dirty="0" smtClean="0"/>
              <a:t> (2x)</a:t>
            </a:r>
          </a:p>
          <a:p>
            <a:r>
              <a:rPr lang="hu-HU" dirty="0" err="1" smtClean="0"/>
              <a:t>Streptococcus</a:t>
            </a:r>
            <a:r>
              <a:rPr lang="hu-HU" dirty="0" smtClean="0"/>
              <a:t> alfa </a:t>
            </a:r>
            <a:r>
              <a:rPr lang="hu-HU" dirty="0" err="1" smtClean="0"/>
              <a:t>haemolizáló</a:t>
            </a:r>
            <a:endParaRPr lang="hu-HU" dirty="0" smtClean="0"/>
          </a:p>
          <a:p>
            <a:r>
              <a:rPr lang="hu-HU" dirty="0" err="1" smtClean="0"/>
              <a:t>Streptococcus</a:t>
            </a:r>
            <a:r>
              <a:rPr lang="hu-HU" dirty="0" smtClean="0"/>
              <a:t> </a:t>
            </a:r>
            <a:r>
              <a:rPr lang="hu-HU" dirty="0" err="1" smtClean="0"/>
              <a:t>equi</a:t>
            </a:r>
            <a:r>
              <a:rPr lang="hu-HU" dirty="0" smtClean="0"/>
              <a:t> </a:t>
            </a:r>
            <a:r>
              <a:rPr lang="hu-HU" dirty="0" err="1" smtClean="0"/>
              <a:t>ssp</a:t>
            </a:r>
            <a:r>
              <a:rPr lang="hu-HU" dirty="0" smtClean="0"/>
              <a:t> </a:t>
            </a:r>
            <a:r>
              <a:rPr lang="hu-HU" dirty="0" err="1" smtClean="0"/>
              <a:t>zooepidemicus</a:t>
            </a:r>
            <a:endParaRPr lang="hu-HU" dirty="0" smtClean="0"/>
          </a:p>
          <a:p>
            <a:r>
              <a:rPr lang="hu-HU" dirty="0" err="1" smtClean="0"/>
              <a:t>Streptococcus</a:t>
            </a:r>
            <a:r>
              <a:rPr lang="hu-HU" dirty="0" smtClean="0"/>
              <a:t> </a:t>
            </a:r>
            <a:r>
              <a:rPr lang="hu-HU" dirty="0" err="1" smtClean="0"/>
              <a:t>agalactiae</a:t>
            </a:r>
            <a:endParaRPr lang="hu-HU" dirty="0" smtClean="0"/>
          </a:p>
          <a:p>
            <a:r>
              <a:rPr lang="hu-HU" dirty="0" err="1" smtClean="0"/>
              <a:t>Enterococcus</a:t>
            </a:r>
            <a:r>
              <a:rPr lang="hu-HU" dirty="0" smtClean="0"/>
              <a:t> </a:t>
            </a:r>
            <a:r>
              <a:rPr lang="hu-HU" dirty="0" err="1" smtClean="0"/>
              <a:t>faecalis</a:t>
            </a:r>
            <a:endParaRPr lang="hu-HU" dirty="0" smtClean="0"/>
          </a:p>
          <a:p>
            <a:r>
              <a:rPr lang="hu-HU" dirty="0" err="1" smtClean="0"/>
              <a:t>Enterobacter</a:t>
            </a:r>
            <a:r>
              <a:rPr lang="hu-HU" dirty="0" smtClean="0"/>
              <a:t> </a:t>
            </a:r>
            <a:r>
              <a:rPr lang="hu-HU" dirty="0" err="1" smtClean="0"/>
              <a:t>cloacae</a:t>
            </a:r>
            <a:endParaRPr lang="hu-HU" dirty="0" smtClean="0"/>
          </a:p>
          <a:p>
            <a:r>
              <a:rPr lang="hu-HU" dirty="0" err="1" smtClean="0"/>
              <a:t>Bacterium</a:t>
            </a:r>
            <a:r>
              <a:rPr lang="hu-HU" dirty="0" smtClean="0"/>
              <a:t> </a:t>
            </a:r>
            <a:r>
              <a:rPr lang="hu-HU" dirty="0" err="1" smtClean="0"/>
              <a:t>sp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Esetbemutatás, kezelési algoritmus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70 éves férfi</a:t>
            </a:r>
          </a:p>
          <a:p>
            <a:r>
              <a:rPr lang="hu-HU" dirty="0" smtClean="0"/>
              <a:t>2017.10.20-án bal oldali térd TEP beültetés</a:t>
            </a:r>
            <a:endParaRPr lang="hu-HU" dirty="0"/>
          </a:p>
        </p:txBody>
      </p:sp>
      <p:pic>
        <p:nvPicPr>
          <p:cNvPr id="4" name="Kép 3" descr="01ap.jpg"/>
          <p:cNvPicPr>
            <a:picLocks noChangeAspect="1"/>
          </p:cNvPicPr>
          <p:nvPr/>
        </p:nvPicPr>
        <p:blipFill>
          <a:blip r:embed="rId2" cstate="print"/>
          <a:srcRect l="35320" r="23230"/>
          <a:stretch>
            <a:fillRect/>
          </a:stretch>
        </p:blipFill>
        <p:spPr>
          <a:xfrm>
            <a:off x="2976805" y="2203324"/>
            <a:ext cx="2159089" cy="4025360"/>
          </a:xfrm>
          <a:prstGeom prst="rect">
            <a:avLst/>
          </a:prstGeom>
        </p:spPr>
      </p:pic>
      <p:pic>
        <p:nvPicPr>
          <p:cNvPr id="5" name="Kép 4" descr="01ml.jpg"/>
          <p:cNvPicPr>
            <a:picLocks noChangeAspect="1"/>
          </p:cNvPicPr>
          <p:nvPr/>
        </p:nvPicPr>
        <p:blipFill>
          <a:blip r:embed="rId3" cstate="print"/>
          <a:srcRect l="17664" r="9229" b="-2916"/>
          <a:stretch>
            <a:fillRect/>
          </a:stretch>
        </p:blipFill>
        <p:spPr>
          <a:xfrm>
            <a:off x="6096000" y="2192055"/>
            <a:ext cx="2304256" cy="40811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Esetbemutatás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2018.06.07.  </a:t>
            </a:r>
          </a:p>
          <a:p>
            <a:pPr lvl="1"/>
            <a:r>
              <a:rPr lang="hu-HU" dirty="0" smtClean="0"/>
              <a:t>kontrollvizsgálat primer ellátó intézetben</a:t>
            </a:r>
          </a:p>
          <a:p>
            <a:pPr lvl="1"/>
            <a:r>
              <a:rPr lang="hu-HU" dirty="0" smtClean="0"/>
              <a:t>„8 napja lépcsőn megfájdult a lába”</a:t>
            </a:r>
          </a:p>
          <a:p>
            <a:pPr lvl="1"/>
            <a:r>
              <a:rPr lang="hu-HU" dirty="0" smtClean="0"/>
              <a:t>NSAID</a:t>
            </a:r>
            <a:endParaRPr lang="hu-HU" dirty="0"/>
          </a:p>
        </p:txBody>
      </p:sp>
      <p:pic>
        <p:nvPicPr>
          <p:cNvPr id="4" name="Kép 3" descr="02ap.jpg"/>
          <p:cNvPicPr>
            <a:picLocks noChangeAspect="1"/>
          </p:cNvPicPr>
          <p:nvPr/>
        </p:nvPicPr>
        <p:blipFill>
          <a:blip r:embed="rId2" cstate="print"/>
          <a:srcRect l="12091" t="2751" r="12091" b="11150"/>
          <a:stretch>
            <a:fillRect/>
          </a:stretch>
        </p:blipFill>
        <p:spPr>
          <a:xfrm>
            <a:off x="4295614" y="2542212"/>
            <a:ext cx="1594115" cy="3457755"/>
          </a:xfrm>
          <a:prstGeom prst="rect">
            <a:avLst/>
          </a:prstGeom>
        </p:spPr>
      </p:pic>
      <p:pic>
        <p:nvPicPr>
          <p:cNvPr id="5" name="Kép 4" descr="02ml.jpg"/>
          <p:cNvPicPr>
            <a:picLocks noChangeAspect="1"/>
          </p:cNvPicPr>
          <p:nvPr/>
        </p:nvPicPr>
        <p:blipFill>
          <a:blip r:embed="rId3" cstate="print"/>
          <a:srcRect l="35562" t="16400" r="31118" b="24402"/>
          <a:stretch>
            <a:fillRect/>
          </a:stretch>
        </p:blipFill>
        <p:spPr>
          <a:xfrm>
            <a:off x="6504700" y="2580362"/>
            <a:ext cx="1895556" cy="3392386"/>
          </a:xfrm>
          <a:prstGeom prst="rect">
            <a:avLst/>
          </a:prstGeom>
        </p:spPr>
      </p:pic>
      <p:pic>
        <p:nvPicPr>
          <p:cNvPr id="6" name="Kép 5" descr="02ml.jpg"/>
          <p:cNvPicPr>
            <a:picLocks noChangeAspect="1"/>
          </p:cNvPicPr>
          <p:nvPr/>
        </p:nvPicPr>
        <p:blipFill>
          <a:blip r:embed="rId4" cstate="print"/>
          <a:srcRect l="55078" t="43746" r="34687" b="46406"/>
          <a:stretch>
            <a:fillRect/>
          </a:stretch>
        </p:blipFill>
        <p:spPr>
          <a:xfrm>
            <a:off x="8599571" y="2643481"/>
            <a:ext cx="3023662" cy="29306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Esetbemutatás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3392" y="1412776"/>
            <a:ext cx="10972800" cy="4525963"/>
          </a:xfrm>
        </p:spPr>
        <p:txBody>
          <a:bodyPr/>
          <a:lstStyle/>
          <a:p>
            <a:r>
              <a:rPr lang="hu-HU" dirty="0" smtClean="0"/>
              <a:t>2021.08.24.</a:t>
            </a:r>
          </a:p>
          <a:p>
            <a:pPr lvl="1"/>
            <a:r>
              <a:rPr lang="hu-HU" dirty="0" smtClean="0"/>
              <a:t>kontrollvizsgálat primer ellátó intézetben</a:t>
            </a:r>
          </a:p>
          <a:p>
            <a:pPr lvl="1"/>
            <a:r>
              <a:rPr lang="hu-HU" dirty="0" smtClean="0"/>
              <a:t>„</a:t>
            </a:r>
            <a:r>
              <a:rPr lang="hu-HU" dirty="0" err="1" smtClean="0"/>
              <a:t>tibia</a:t>
            </a:r>
            <a:r>
              <a:rPr lang="hu-HU" dirty="0" smtClean="0"/>
              <a:t> </a:t>
            </a:r>
            <a:r>
              <a:rPr lang="hu-HU" dirty="0" err="1" smtClean="0"/>
              <a:t>condylus</a:t>
            </a:r>
            <a:r>
              <a:rPr lang="hu-HU" dirty="0" smtClean="0"/>
              <a:t> magasságában jelez fájdalmat”</a:t>
            </a:r>
          </a:p>
          <a:p>
            <a:pPr lvl="1"/>
            <a:r>
              <a:rPr lang="hu-HU" dirty="0" smtClean="0"/>
              <a:t>„ a bal térdízületben TEP látható jó helyzetben kilazulás nélkül”</a:t>
            </a:r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4" name="Kép 3" descr="03ap.jpg"/>
          <p:cNvPicPr>
            <a:picLocks noChangeAspect="1"/>
          </p:cNvPicPr>
          <p:nvPr/>
        </p:nvPicPr>
        <p:blipFill>
          <a:blip r:embed="rId2" cstate="print"/>
          <a:srcRect l="17295" t="11151" r="14780"/>
          <a:stretch>
            <a:fillRect/>
          </a:stretch>
        </p:blipFill>
        <p:spPr>
          <a:xfrm>
            <a:off x="3711888" y="3007138"/>
            <a:ext cx="2029385" cy="3130615"/>
          </a:xfrm>
          <a:prstGeom prst="rect">
            <a:avLst/>
          </a:prstGeom>
        </p:spPr>
      </p:pic>
      <p:pic>
        <p:nvPicPr>
          <p:cNvPr id="5" name="Kép 4" descr="03ml.jpg"/>
          <p:cNvPicPr>
            <a:picLocks noChangeAspect="1"/>
          </p:cNvPicPr>
          <p:nvPr/>
        </p:nvPicPr>
        <p:blipFill>
          <a:blip r:embed="rId3" cstate="print"/>
          <a:srcRect l="31781" t="12994" r="10147"/>
          <a:stretch>
            <a:fillRect/>
          </a:stretch>
        </p:blipFill>
        <p:spPr>
          <a:xfrm>
            <a:off x="6160892" y="3018773"/>
            <a:ext cx="1951332" cy="3121155"/>
          </a:xfrm>
          <a:prstGeom prst="rect">
            <a:avLst/>
          </a:prstGeom>
        </p:spPr>
      </p:pic>
      <p:pic>
        <p:nvPicPr>
          <p:cNvPr id="6" name="Kép 5" descr="03ml.jpg"/>
          <p:cNvPicPr>
            <a:picLocks noChangeAspect="1"/>
          </p:cNvPicPr>
          <p:nvPr/>
        </p:nvPicPr>
        <p:blipFill>
          <a:blip r:embed="rId4" cstate="print"/>
          <a:srcRect l="43168" t="51050" r="30643" b="23750"/>
          <a:stretch>
            <a:fillRect/>
          </a:stretch>
        </p:blipFill>
        <p:spPr>
          <a:xfrm>
            <a:off x="8318310" y="2912972"/>
            <a:ext cx="3122130" cy="32071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Esetbemutatás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2021.08.26,</a:t>
            </a:r>
          </a:p>
          <a:p>
            <a:pPr lvl="1"/>
            <a:r>
              <a:rPr lang="hu-HU" dirty="0" smtClean="0"/>
              <a:t>Reumatológiai szakvizsgálat</a:t>
            </a:r>
          </a:p>
          <a:p>
            <a:pPr lvl="1"/>
            <a:r>
              <a:rPr lang="hu-HU" dirty="0" smtClean="0"/>
              <a:t>„dereka, térdei panaszosak”</a:t>
            </a:r>
          </a:p>
          <a:p>
            <a:pPr lvl="1"/>
            <a:r>
              <a:rPr lang="hu-HU" dirty="0" smtClean="0"/>
              <a:t>fizioterápia</a:t>
            </a:r>
          </a:p>
          <a:p>
            <a:r>
              <a:rPr lang="hu-HU" dirty="0" smtClean="0"/>
              <a:t>2021.09.20.</a:t>
            </a:r>
          </a:p>
          <a:p>
            <a:pPr lvl="1"/>
            <a:r>
              <a:rPr lang="hu-HU" dirty="0" smtClean="0"/>
              <a:t>Reumatológiai szakvizsgálat</a:t>
            </a:r>
          </a:p>
          <a:p>
            <a:pPr lvl="1"/>
            <a:r>
              <a:rPr lang="hu-HU" dirty="0" smtClean="0"/>
              <a:t>„panaszai változatlanok”</a:t>
            </a:r>
          </a:p>
          <a:p>
            <a:r>
              <a:rPr lang="hu-HU" dirty="0" smtClean="0"/>
              <a:t>2022.03.07.</a:t>
            </a:r>
          </a:p>
          <a:p>
            <a:pPr lvl="1"/>
            <a:r>
              <a:rPr lang="hu-HU" dirty="0" smtClean="0"/>
              <a:t>Reumatológiai szakvizsgálat</a:t>
            </a:r>
          </a:p>
          <a:p>
            <a:pPr lvl="1"/>
            <a:r>
              <a:rPr lang="hu-HU" dirty="0" smtClean="0"/>
              <a:t>„dereka, térdei panaszosak”</a:t>
            </a:r>
          </a:p>
          <a:p>
            <a:pPr lvl="1"/>
            <a:r>
              <a:rPr lang="hu-HU" dirty="0" smtClean="0"/>
              <a:t>fizioterápia</a:t>
            </a:r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Esetbemutatás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2022.07.12.</a:t>
            </a:r>
          </a:p>
          <a:p>
            <a:pPr lvl="1"/>
            <a:r>
              <a:rPr lang="hu-HU" dirty="0" smtClean="0"/>
              <a:t>kontrollvizsgálat primer ellátó intézetben</a:t>
            </a:r>
          </a:p>
          <a:p>
            <a:pPr lvl="1"/>
            <a:r>
              <a:rPr lang="hu-HU" dirty="0" smtClean="0"/>
              <a:t>„hosszabb terhelés ill. időjárás változáskor a térd elülső </a:t>
            </a:r>
            <a:r>
              <a:rPr lang="hu-HU" dirty="0" err="1" smtClean="0"/>
              <a:t>med</a:t>
            </a:r>
            <a:r>
              <a:rPr lang="hu-HU" dirty="0" smtClean="0"/>
              <a:t>. részén a </a:t>
            </a:r>
            <a:r>
              <a:rPr lang="hu-HU" dirty="0" err="1" smtClean="0"/>
              <a:t>tibiacondylusnak</a:t>
            </a:r>
            <a:r>
              <a:rPr lang="hu-HU" dirty="0" smtClean="0"/>
              <a:t> megfelelően tompa fájdalmat jelez”</a:t>
            </a:r>
          </a:p>
          <a:p>
            <a:pPr lvl="1"/>
            <a:r>
              <a:rPr lang="hu-HU" dirty="0" smtClean="0"/>
              <a:t>„ a bal térdízületben TEP látható megfelelő állásban. Lazulásra utaló </a:t>
            </a:r>
            <a:r>
              <a:rPr lang="hu-HU" dirty="0" err="1" smtClean="0"/>
              <a:t>rtg</a:t>
            </a:r>
            <a:r>
              <a:rPr lang="hu-HU" dirty="0" smtClean="0"/>
              <a:t>. jel nem ábrázolódik”</a:t>
            </a:r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Esetbemutatás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2022.07.12.</a:t>
            </a:r>
          </a:p>
          <a:p>
            <a:endParaRPr lang="hu-HU" dirty="0"/>
          </a:p>
        </p:txBody>
      </p:sp>
      <p:pic>
        <p:nvPicPr>
          <p:cNvPr id="4" name="Kép 3" descr="04ap.jpg"/>
          <p:cNvPicPr>
            <a:picLocks noChangeAspect="1"/>
          </p:cNvPicPr>
          <p:nvPr/>
        </p:nvPicPr>
        <p:blipFill>
          <a:blip r:embed="rId2" cstate="print"/>
          <a:srcRect l="18271" t="11151" r="1717"/>
          <a:stretch>
            <a:fillRect/>
          </a:stretch>
        </p:blipFill>
        <p:spPr>
          <a:xfrm>
            <a:off x="2477375" y="1731050"/>
            <a:ext cx="2838678" cy="4218813"/>
          </a:xfrm>
          <a:prstGeom prst="rect">
            <a:avLst/>
          </a:prstGeom>
        </p:spPr>
      </p:pic>
      <p:pic>
        <p:nvPicPr>
          <p:cNvPr id="5" name="Kép 4" descr="04ml.jpg"/>
          <p:cNvPicPr>
            <a:picLocks noChangeAspect="1"/>
          </p:cNvPicPr>
          <p:nvPr/>
        </p:nvPicPr>
        <p:blipFill>
          <a:blip r:embed="rId3" cstate="print"/>
          <a:srcRect l="28936" r="6556" b="27950"/>
          <a:stretch>
            <a:fillRect/>
          </a:stretch>
        </p:blipFill>
        <p:spPr>
          <a:xfrm>
            <a:off x="6126956" y="1728592"/>
            <a:ext cx="2970711" cy="4237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Esetbemutatás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hu-HU" sz="3200" dirty="0" smtClean="0"/>
              <a:t>2022.08.23.</a:t>
            </a:r>
          </a:p>
          <a:p>
            <a:pPr lvl="1"/>
            <a:r>
              <a:rPr lang="hu-HU" sz="2700" dirty="0" smtClean="0"/>
              <a:t>kontrollvizsgálat primer ellátó intézetben</a:t>
            </a:r>
          </a:p>
          <a:p>
            <a:pPr lvl="1"/>
            <a:r>
              <a:rPr lang="hu-HU" dirty="0" smtClean="0"/>
              <a:t>felvetődik a lazulás lehetősége</a:t>
            </a:r>
          </a:p>
          <a:p>
            <a:r>
              <a:rPr lang="hu-HU" dirty="0" smtClean="0"/>
              <a:t>2022.09.27.</a:t>
            </a:r>
          </a:p>
          <a:p>
            <a:pPr lvl="1"/>
            <a:r>
              <a:rPr lang="hu-HU" sz="2700" dirty="0" smtClean="0"/>
              <a:t>kontrollvizsgálat primer ellátó intézetben</a:t>
            </a:r>
          </a:p>
          <a:p>
            <a:pPr lvl="1"/>
            <a:r>
              <a:rPr lang="hu-HU" dirty="0" smtClean="0"/>
              <a:t>„definitív lazulásra utaló jel nem látható”</a:t>
            </a:r>
          </a:p>
          <a:p>
            <a:r>
              <a:rPr lang="hu-HU" dirty="0" smtClean="0"/>
              <a:t>2022.10.04.</a:t>
            </a:r>
          </a:p>
          <a:p>
            <a:pPr lvl="1"/>
            <a:r>
              <a:rPr lang="hu-HU" sz="2700" dirty="0" smtClean="0"/>
              <a:t>kontrollvizsgálat primer ellátó intézetben</a:t>
            </a:r>
          </a:p>
          <a:p>
            <a:pPr lvl="1"/>
            <a:r>
              <a:rPr lang="hu-HU" dirty="0" smtClean="0"/>
              <a:t>„Csontizotóp vizsgálatra előjegyezve”</a:t>
            </a:r>
          </a:p>
          <a:p>
            <a:r>
              <a:rPr lang="hu-HU" dirty="0" smtClean="0"/>
              <a:t>2022.10.25.</a:t>
            </a:r>
          </a:p>
          <a:p>
            <a:pPr lvl="1"/>
            <a:r>
              <a:rPr lang="hu-HU" sz="2700" dirty="0" smtClean="0"/>
              <a:t>kontrollvizsgálat primer ellátó intézetben</a:t>
            </a:r>
          </a:p>
          <a:p>
            <a:pPr lvl="1"/>
            <a:r>
              <a:rPr lang="hu-HU" dirty="0" err="1" smtClean="0"/>
              <a:t>Szcintigráfia</a:t>
            </a:r>
            <a:r>
              <a:rPr lang="hu-HU" dirty="0" smtClean="0"/>
              <a:t> pozitív</a:t>
            </a:r>
          </a:p>
          <a:p>
            <a:pPr lvl="1"/>
            <a:r>
              <a:rPr lang="hu-HU" dirty="0" smtClean="0"/>
              <a:t>Laborvizsgálat (CRP, PCT)</a:t>
            </a:r>
          </a:p>
          <a:p>
            <a:r>
              <a:rPr lang="hu-HU" dirty="0" smtClean="0"/>
              <a:t>2022.11.15</a:t>
            </a:r>
          </a:p>
          <a:p>
            <a:pPr lvl="1"/>
            <a:r>
              <a:rPr lang="hu-HU" dirty="0" smtClean="0"/>
              <a:t>kontrollvizsgálat primer ellátó intézetben</a:t>
            </a:r>
          </a:p>
          <a:p>
            <a:pPr lvl="1"/>
            <a:r>
              <a:rPr lang="hu-HU" dirty="0" smtClean="0"/>
              <a:t>„laborvizsgálatok negatívak</a:t>
            </a:r>
          </a:p>
          <a:p>
            <a:pPr lvl="1"/>
            <a:r>
              <a:rPr lang="hu-HU" dirty="0" smtClean="0"/>
              <a:t>„gyulladásos jel nem észlelhető”</a:t>
            </a:r>
          </a:p>
          <a:p>
            <a:pPr lvl="1"/>
            <a:r>
              <a:rPr lang="hu-HU" dirty="0" smtClean="0"/>
              <a:t>„Kontroll: panasz esetén”</a:t>
            </a:r>
          </a:p>
          <a:p>
            <a:r>
              <a:rPr lang="hu-HU" dirty="0" smtClean="0"/>
              <a:t>2023.01.10</a:t>
            </a:r>
          </a:p>
          <a:p>
            <a:pPr lvl="1"/>
            <a:r>
              <a:rPr lang="hu-HU" sz="2700" dirty="0" smtClean="0"/>
              <a:t>kontrollvizsgálat primer ellátó intézetben</a:t>
            </a:r>
          </a:p>
          <a:p>
            <a:pPr lvl="1"/>
            <a:r>
              <a:rPr lang="hu-HU" dirty="0" smtClean="0"/>
              <a:t>„csípő és térdkímélő életmód”</a:t>
            </a:r>
          </a:p>
          <a:p>
            <a:pPr lvl="1"/>
            <a:r>
              <a:rPr lang="hu-HU" dirty="0" smtClean="0"/>
              <a:t>„Kontroll: panasz esetén”</a:t>
            </a:r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6" name="Kép 5" descr="04ap.jpg"/>
          <p:cNvPicPr>
            <a:picLocks noChangeAspect="1"/>
          </p:cNvPicPr>
          <p:nvPr/>
        </p:nvPicPr>
        <p:blipFill>
          <a:blip r:embed="rId2" cstate="print"/>
          <a:srcRect l="18271" t="11151" r="1717"/>
          <a:stretch>
            <a:fillRect/>
          </a:stretch>
        </p:blipFill>
        <p:spPr>
          <a:xfrm>
            <a:off x="4907424" y="1442952"/>
            <a:ext cx="2838678" cy="4218813"/>
          </a:xfrm>
          <a:prstGeom prst="rect">
            <a:avLst/>
          </a:prstGeom>
        </p:spPr>
      </p:pic>
      <p:pic>
        <p:nvPicPr>
          <p:cNvPr id="7" name="Kép 6" descr="04ml.jpg"/>
          <p:cNvPicPr>
            <a:picLocks noChangeAspect="1"/>
          </p:cNvPicPr>
          <p:nvPr/>
        </p:nvPicPr>
        <p:blipFill>
          <a:blip r:embed="rId3" cstate="print"/>
          <a:srcRect l="28936" r="6556" b="27950"/>
          <a:stretch>
            <a:fillRect/>
          </a:stretch>
        </p:blipFill>
        <p:spPr>
          <a:xfrm>
            <a:off x="8557005" y="1440494"/>
            <a:ext cx="2970711" cy="4237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Two-stage</a:t>
            </a:r>
            <a:r>
              <a:rPr lang="hu-HU" dirty="0" smtClean="0"/>
              <a:t> revízió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Mikor javasolt kétlépéses revíziót végezni PJI esetén?</a:t>
            </a:r>
          </a:p>
          <a:p>
            <a:endParaRPr lang="hu-HU" dirty="0" smtClean="0"/>
          </a:p>
          <a:p>
            <a:pPr lvl="1"/>
            <a:r>
              <a:rPr lang="hu-HU" dirty="0" smtClean="0"/>
              <a:t>Nincs ismert kórokozó (</a:t>
            </a:r>
            <a:r>
              <a:rPr lang="hu-HU" dirty="0" err="1" smtClean="0"/>
              <a:t>culture</a:t>
            </a:r>
            <a:r>
              <a:rPr lang="hu-HU" dirty="0" smtClean="0"/>
              <a:t> </a:t>
            </a:r>
            <a:r>
              <a:rPr lang="hu-HU" dirty="0" err="1" smtClean="0"/>
              <a:t>negative</a:t>
            </a:r>
            <a:r>
              <a:rPr lang="hu-HU" dirty="0" smtClean="0"/>
              <a:t> PJI</a:t>
            </a:r>
            <a:r>
              <a:rPr lang="hu-HU" dirty="0" smtClean="0"/>
              <a:t>)</a:t>
            </a:r>
          </a:p>
          <a:p>
            <a:pPr lvl="1"/>
            <a:r>
              <a:rPr lang="hu-HU" dirty="0" smtClean="0"/>
              <a:t>Multirezisztens kórokozó</a:t>
            </a:r>
          </a:p>
          <a:p>
            <a:pPr lvl="1"/>
            <a:r>
              <a:rPr lang="hu-HU" smtClean="0"/>
              <a:t>Polimikrobiális</a:t>
            </a:r>
            <a:r>
              <a:rPr lang="hu-HU" dirty="0" smtClean="0"/>
              <a:t> fertőzés</a:t>
            </a:r>
            <a:endParaRPr lang="hu-HU" dirty="0" smtClean="0"/>
          </a:p>
          <a:p>
            <a:pPr lvl="1"/>
            <a:r>
              <a:rPr lang="hu-HU" dirty="0" smtClean="0"/>
              <a:t>Súlyos lágyrész érintettség </a:t>
            </a:r>
          </a:p>
          <a:p>
            <a:pPr lvl="1"/>
            <a:r>
              <a:rPr lang="hu-HU" dirty="0" err="1" smtClean="0"/>
              <a:t>Fistula</a:t>
            </a:r>
            <a:r>
              <a:rPr lang="hu-HU" dirty="0" smtClean="0"/>
              <a:t> jelenléte</a:t>
            </a:r>
          </a:p>
          <a:p>
            <a:pPr lvl="1"/>
            <a:r>
              <a:rPr lang="hu-HU" dirty="0" smtClean="0"/>
              <a:t>Nincs lehetőség radikális </a:t>
            </a:r>
            <a:r>
              <a:rPr lang="hu-HU" dirty="0" err="1" smtClean="0"/>
              <a:t>débridement</a:t>
            </a:r>
            <a:r>
              <a:rPr lang="hu-HU" dirty="0" smtClean="0"/>
              <a:t> végzésére</a:t>
            </a:r>
          </a:p>
          <a:p>
            <a:pPr lvl="1"/>
            <a:r>
              <a:rPr lang="hu-HU" dirty="0" smtClean="0"/>
              <a:t>Nincs lehetőség lokális AB kezelésre</a:t>
            </a:r>
          </a:p>
          <a:p>
            <a:pPr lvl="1"/>
            <a:r>
              <a:rPr lang="hu-HU" dirty="0" smtClean="0"/>
              <a:t>Jelentős csonthiány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Esetbemutatás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2023.01.11.</a:t>
            </a:r>
          </a:p>
          <a:p>
            <a:pPr lvl="1"/>
            <a:r>
              <a:rPr lang="hu-HU" dirty="0" smtClean="0"/>
              <a:t>Jelentkezik szakrendelésünkön</a:t>
            </a:r>
          </a:p>
          <a:p>
            <a:pPr lvl="1"/>
            <a:r>
              <a:rPr lang="hu-HU" dirty="0" smtClean="0"/>
              <a:t>Punkció</a:t>
            </a:r>
          </a:p>
          <a:p>
            <a:pPr lvl="1"/>
            <a:r>
              <a:rPr lang="hu-HU" dirty="0" smtClean="0"/>
              <a:t>Tenyésztés: </a:t>
            </a:r>
          </a:p>
          <a:p>
            <a:pPr lvl="2"/>
            <a:r>
              <a:rPr lang="hu-HU" dirty="0" err="1" smtClean="0"/>
              <a:t>Staphylococcus</a:t>
            </a:r>
            <a:r>
              <a:rPr lang="hu-HU" dirty="0" smtClean="0"/>
              <a:t> </a:t>
            </a:r>
            <a:r>
              <a:rPr lang="hu-HU" dirty="0" err="1" smtClean="0"/>
              <a:t>epidermidis</a:t>
            </a:r>
            <a:endParaRPr lang="hu-HU" dirty="0" smtClean="0"/>
          </a:p>
          <a:p>
            <a:pPr lvl="1"/>
            <a:r>
              <a:rPr lang="hu-HU" dirty="0" smtClean="0"/>
              <a:t>Góckutatás: negatív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Esetbemutatás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2023.03.05. „</a:t>
            </a:r>
            <a:r>
              <a:rPr lang="hu-HU" dirty="0" err="1" smtClean="0"/>
              <a:t>stage</a:t>
            </a:r>
            <a:r>
              <a:rPr lang="hu-HU" dirty="0" smtClean="0"/>
              <a:t> </a:t>
            </a:r>
            <a:r>
              <a:rPr lang="hu-HU" dirty="0" err="1" smtClean="0"/>
              <a:t>one</a:t>
            </a:r>
            <a:r>
              <a:rPr lang="hu-HU" dirty="0" smtClean="0"/>
              <a:t>”</a:t>
            </a:r>
          </a:p>
          <a:p>
            <a:endParaRPr lang="hu-HU" dirty="0" smtClean="0"/>
          </a:p>
          <a:p>
            <a:pPr lvl="1"/>
            <a:r>
              <a:rPr lang="hu-HU" dirty="0" err="1" smtClean="0"/>
              <a:t>Débridement</a:t>
            </a:r>
            <a:endParaRPr lang="hu-HU" dirty="0" smtClean="0"/>
          </a:p>
          <a:p>
            <a:pPr lvl="1"/>
            <a:r>
              <a:rPr lang="hu-HU" dirty="0" err="1" smtClean="0"/>
              <a:t>Low-friction</a:t>
            </a:r>
            <a:r>
              <a:rPr lang="hu-HU" dirty="0" smtClean="0"/>
              <a:t> </a:t>
            </a:r>
            <a:r>
              <a:rPr lang="hu-HU" dirty="0" err="1" smtClean="0"/>
              <a:t>spacer</a:t>
            </a:r>
            <a:r>
              <a:rPr lang="hu-HU" dirty="0" smtClean="0"/>
              <a:t> beültetés</a:t>
            </a:r>
          </a:p>
          <a:p>
            <a:pPr lvl="2"/>
            <a:r>
              <a:rPr lang="hu-HU" dirty="0" smtClean="0"/>
              <a:t>„ a </a:t>
            </a:r>
            <a:r>
              <a:rPr lang="hu-HU" dirty="0" err="1" smtClean="0"/>
              <a:t>femoralis</a:t>
            </a:r>
            <a:r>
              <a:rPr lang="hu-HU" dirty="0" smtClean="0"/>
              <a:t> komponenst csontveszteség nélkül távolítjuk el, a post. </a:t>
            </a:r>
            <a:r>
              <a:rPr lang="hu-HU" dirty="0" err="1" smtClean="0"/>
              <a:t>femurcondyluson</a:t>
            </a:r>
            <a:r>
              <a:rPr lang="hu-HU" dirty="0" smtClean="0"/>
              <a:t> </a:t>
            </a:r>
            <a:r>
              <a:rPr lang="hu-HU" dirty="0" err="1" smtClean="0"/>
              <a:t>contained</a:t>
            </a:r>
            <a:r>
              <a:rPr lang="hu-HU" dirty="0" smtClean="0"/>
              <a:t> hiány”</a:t>
            </a:r>
          </a:p>
          <a:p>
            <a:pPr lvl="2"/>
            <a:r>
              <a:rPr lang="hu-HU" dirty="0" smtClean="0"/>
              <a:t>„a </a:t>
            </a:r>
            <a:r>
              <a:rPr lang="hu-HU" dirty="0" err="1" smtClean="0"/>
              <a:t>tibialis</a:t>
            </a:r>
            <a:r>
              <a:rPr lang="hu-HU" dirty="0" smtClean="0"/>
              <a:t> komponens </a:t>
            </a:r>
            <a:r>
              <a:rPr lang="hu-HU" dirty="0" err="1" smtClean="0"/>
              <a:t>keelje</a:t>
            </a:r>
            <a:r>
              <a:rPr lang="hu-HU" dirty="0" smtClean="0"/>
              <a:t> a megbillenés miatt az elülső </a:t>
            </a:r>
            <a:r>
              <a:rPr lang="hu-HU" dirty="0" err="1" smtClean="0"/>
              <a:t>corticalist</a:t>
            </a:r>
            <a:r>
              <a:rPr lang="hu-HU" dirty="0" smtClean="0"/>
              <a:t> </a:t>
            </a:r>
            <a:r>
              <a:rPr lang="hu-HU" dirty="0" err="1" smtClean="0"/>
              <a:t>fenestrálja</a:t>
            </a:r>
            <a:r>
              <a:rPr lang="hu-HU" dirty="0" smtClean="0"/>
              <a:t>”</a:t>
            </a:r>
          </a:p>
          <a:p>
            <a:pPr lvl="2"/>
            <a:r>
              <a:rPr lang="hu-HU" dirty="0" smtClean="0"/>
              <a:t>Velőüregbe </a:t>
            </a:r>
            <a:r>
              <a:rPr lang="hu-HU" dirty="0" err="1" smtClean="0"/>
              <a:t>Collatamp</a:t>
            </a:r>
            <a:r>
              <a:rPr lang="hu-HU" dirty="0" smtClean="0"/>
              <a:t> szivacs</a:t>
            </a:r>
          </a:p>
          <a:p>
            <a:pPr lvl="2"/>
            <a:r>
              <a:rPr lang="hu-HU" dirty="0" err="1" smtClean="0"/>
              <a:t>Gentamycines</a:t>
            </a:r>
            <a:r>
              <a:rPr lang="hu-HU" dirty="0" smtClean="0"/>
              <a:t> csontcementhez további </a:t>
            </a:r>
            <a:r>
              <a:rPr lang="hu-HU" dirty="0" err="1" smtClean="0"/>
              <a:t>Vancomycint</a:t>
            </a:r>
            <a:r>
              <a:rPr lang="hu-HU" dirty="0" smtClean="0"/>
              <a:t> adunk</a:t>
            </a:r>
          </a:p>
          <a:p>
            <a:pPr lvl="2"/>
            <a:endParaRPr lang="hu-HU" dirty="0" smtClean="0"/>
          </a:p>
          <a:p>
            <a:pPr lvl="1"/>
            <a:r>
              <a:rPr lang="hu-HU" dirty="0" err="1" smtClean="0"/>
              <a:t>Type 2B csonthiány (Engh beosztás alapján)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Esetbemutatás</a:t>
            </a:r>
            <a:endParaRPr lang="hu-HU" dirty="0"/>
          </a:p>
        </p:txBody>
      </p:sp>
      <p:pic>
        <p:nvPicPr>
          <p:cNvPr id="4" name="Tartalom helye 3" descr="06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104" t="10178" r="22073"/>
          <a:stretch>
            <a:fillRect/>
          </a:stretch>
        </p:blipFill>
        <p:spPr>
          <a:xfrm>
            <a:off x="2355784" y="1164134"/>
            <a:ext cx="3109849" cy="4936042"/>
          </a:xfrm>
        </p:spPr>
      </p:pic>
      <p:pic>
        <p:nvPicPr>
          <p:cNvPr id="5" name="Kép 4" descr="06ml.jpg"/>
          <p:cNvPicPr>
            <a:picLocks noChangeAspect="1"/>
          </p:cNvPicPr>
          <p:nvPr/>
        </p:nvPicPr>
        <p:blipFill>
          <a:blip r:embed="rId3" cstate="print"/>
          <a:srcRect l="11822" t="8001" r="22354" b="8001"/>
          <a:stretch>
            <a:fillRect/>
          </a:stretch>
        </p:blipFill>
        <p:spPr>
          <a:xfrm>
            <a:off x="6543104" y="1152394"/>
            <a:ext cx="3251206" cy="4972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Esetbemutatás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2023.03.09.</a:t>
            </a:r>
          </a:p>
          <a:p>
            <a:pPr lvl="1"/>
            <a:r>
              <a:rPr lang="hu-HU" dirty="0" err="1" smtClean="0"/>
              <a:t>Infektológiai</a:t>
            </a:r>
            <a:r>
              <a:rPr lang="hu-HU" dirty="0" smtClean="0"/>
              <a:t> konzílium</a:t>
            </a:r>
          </a:p>
          <a:p>
            <a:pPr lvl="1"/>
            <a:r>
              <a:rPr lang="hu-HU" dirty="0" smtClean="0"/>
              <a:t>További AB-t nem javasolt</a:t>
            </a:r>
          </a:p>
          <a:p>
            <a:r>
              <a:rPr lang="hu-HU" dirty="0" smtClean="0"/>
              <a:t>2023.04.12.</a:t>
            </a:r>
          </a:p>
          <a:p>
            <a:pPr lvl="1"/>
            <a:r>
              <a:rPr lang="hu-HU" dirty="0" smtClean="0"/>
              <a:t>Punkció: negatív</a:t>
            </a:r>
          </a:p>
          <a:p>
            <a:endParaRPr lang="hu-HU" dirty="0" smtClean="0"/>
          </a:p>
          <a:p>
            <a:r>
              <a:rPr lang="hu-HU" dirty="0" smtClean="0"/>
              <a:t>2023.05.02.</a:t>
            </a:r>
          </a:p>
          <a:p>
            <a:pPr lvl="1"/>
            <a:r>
              <a:rPr lang="hu-HU" dirty="0" err="1" smtClean="0"/>
              <a:t>Reprotetizálás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Esetbemutatás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600" y="1600201"/>
            <a:ext cx="11582400" cy="4525963"/>
          </a:xfrm>
        </p:spPr>
        <p:txBody>
          <a:bodyPr>
            <a:normAutofit/>
          </a:bodyPr>
          <a:lstStyle/>
          <a:p>
            <a:r>
              <a:rPr lang="hu-HU" dirty="0" err="1" smtClean="0"/>
              <a:t>Type</a:t>
            </a:r>
            <a:r>
              <a:rPr lang="hu-HU" dirty="0" smtClean="0"/>
              <a:t> 1 csonthiány a </a:t>
            </a:r>
            <a:r>
              <a:rPr lang="hu-HU" dirty="0" err="1" smtClean="0"/>
              <a:t>femuron</a:t>
            </a:r>
            <a:endParaRPr lang="hu-HU" dirty="0" smtClean="0"/>
          </a:p>
          <a:p>
            <a:r>
              <a:rPr lang="hu-HU" dirty="0" err="1" smtClean="0"/>
              <a:t>Type</a:t>
            </a:r>
            <a:r>
              <a:rPr lang="hu-HU" dirty="0" smtClean="0"/>
              <a:t> 2B csonthiány a </a:t>
            </a:r>
            <a:r>
              <a:rPr lang="hu-HU" dirty="0" err="1" smtClean="0"/>
              <a:t>tibián</a:t>
            </a:r>
            <a:endParaRPr lang="hu-HU" dirty="0" smtClean="0"/>
          </a:p>
          <a:p>
            <a:endParaRPr lang="hu-HU" dirty="0" smtClean="0"/>
          </a:p>
          <a:p>
            <a:pPr lvl="1"/>
            <a:r>
              <a:rPr lang="hu-HU" dirty="0" err="1" smtClean="0"/>
              <a:t>Femuron</a:t>
            </a:r>
            <a:r>
              <a:rPr lang="hu-HU" dirty="0" smtClean="0"/>
              <a:t>: </a:t>
            </a:r>
          </a:p>
          <a:p>
            <a:pPr lvl="2"/>
            <a:r>
              <a:rPr lang="hu-HU" dirty="0" err="1" smtClean="0"/>
              <a:t>Epiphysis</a:t>
            </a:r>
            <a:r>
              <a:rPr lang="hu-HU" dirty="0" smtClean="0"/>
              <a:t>: 	megfelelő csontminőség, </a:t>
            </a:r>
            <a:r>
              <a:rPr lang="hu-HU" dirty="0" err="1" smtClean="0"/>
              <a:t>contained</a:t>
            </a:r>
            <a:r>
              <a:rPr lang="hu-HU" dirty="0" smtClean="0"/>
              <a:t> defektus post.</a:t>
            </a:r>
          </a:p>
          <a:p>
            <a:pPr lvl="2"/>
            <a:r>
              <a:rPr lang="hu-HU" dirty="0" err="1" smtClean="0"/>
              <a:t>Metaphysis</a:t>
            </a:r>
            <a:r>
              <a:rPr lang="hu-HU" dirty="0" smtClean="0"/>
              <a:t>:	megfelelő csontminőség, nincs csonthiány</a:t>
            </a:r>
          </a:p>
          <a:p>
            <a:pPr lvl="2"/>
            <a:r>
              <a:rPr lang="hu-HU" dirty="0" err="1" smtClean="0"/>
              <a:t>Diaphysis</a:t>
            </a:r>
            <a:r>
              <a:rPr lang="hu-HU" dirty="0" smtClean="0"/>
              <a:t>	 megfelelő csontminőség, nincs csonthiány</a:t>
            </a:r>
          </a:p>
          <a:p>
            <a:pPr lvl="1"/>
            <a:r>
              <a:rPr lang="hu-HU" dirty="0" err="1" smtClean="0"/>
              <a:t>Tibián</a:t>
            </a:r>
            <a:r>
              <a:rPr lang="hu-HU" dirty="0" smtClean="0"/>
              <a:t>:</a:t>
            </a:r>
          </a:p>
          <a:p>
            <a:pPr lvl="2"/>
            <a:r>
              <a:rPr lang="hu-HU" dirty="0" err="1" smtClean="0"/>
              <a:t>Epiphysis</a:t>
            </a:r>
            <a:r>
              <a:rPr lang="hu-HU" dirty="0" smtClean="0"/>
              <a:t>	jelentős csonthiány	</a:t>
            </a:r>
          </a:p>
          <a:p>
            <a:pPr lvl="2"/>
            <a:r>
              <a:rPr lang="hu-HU" dirty="0" err="1" smtClean="0"/>
              <a:t>Metaphysis</a:t>
            </a:r>
            <a:r>
              <a:rPr lang="hu-HU" dirty="0" smtClean="0"/>
              <a:t>	jelentős csonthiány</a:t>
            </a:r>
          </a:p>
          <a:p>
            <a:pPr lvl="2"/>
            <a:r>
              <a:rPr lang="hu-HU" dirty="0" err="1" smtClean="0"/>
              <a:t>Diaphysis</a:t>
            </a:r>
            <a:r>
              <a:rPr lang="hu-HU" dirty="0" smtClean="0"/>
              <a:t>	megfelelő csontminőség, nincs csonthiány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Esetbemutatás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Műtéti terv:</a:t>
            </a:r>
          </a:p>
          <a:p>
            <a:pPr lvl="1"/>
            <a:r>
              <a:rPr lang="hu-HU" dirty="0" smtClean="0"/>
              <a:t>CCK protézis</a:t>
            </a:r>
          </a:p>
          <a:p>
            <a:pPr lvl="1"/>
            <a:r>
              <a:rPr lang="hu-HU" dirty="0" err="1" smtClean="0"/>
              <a:t>Femoralisan</a:t>
            </a:r>
            <a:r>
              <a:rPr lang="hu-HU" dirty="0" smtClean="0"/>
              <a:t>:</a:t>
            </a:r>
          </a:p>
          <a:p>
            <a:pPr lvl="2"/>
            <a:r>
              <a:rPr lang="hu-HU" dirty="0" smtClean="0"/>
              <a:t>Post. </a:t>
            </a:r>
            <a:r>
              <a:rPr lang="hu-HU" dirty="0" err="1" smtClean="0"/>
              <a:t>augmentáció</a:t>
            </a:r>
            <a:r>
              <a:rPr lang="hu-HU" dirty="0" smtClean="0"/>
              <a:t>  </a:t>
            </a:r>
          </a:p>
          <a:p>
            <a:pPr lvl="2"/>
            <a:r>
              <a:rPr lang="hu-HU" dirty="0" smtClean="0"/>
              <a:t>CN szár</a:t>
            </a:r>
          </a:p>
          <a:p>
            <a:pPr lvl="1"/>
            <a:endParaRPr lang="hu-HU" dirty="0" smtClean="0"/>
          </a:p>
          <a:p>
            <a:pPr lvl="1"/>
            <a:r>
              <a:rPr lang="hu-HU" dirty="0" err="1" smtClean="0"/>
              <a:t>Tibialisan</a:t>
            </a:r>
            <a:r>
              <a:rPr lang="hu-HU" dirty="0" smtClean="0"/>
              <a:t>: </a:t>
            </a:r>
          </a:p>
          <a:p>
            <a:pPr lvl="2"/>
            <a:r>
              <a:rPr lang="hu-HU" dirty="0" err="1" smtClean="0"/>
              <a:t>Metaphysealis</a:t>
            </a:r>
            <a:r>
              <a:rPr lang="hu-HU" dirty="0" smtClean="0"/>
              <a:t> TM </a:t>
            </a:r>
            <a:r>
              <a:rPr lang="hu-HU" dirty="0" err="1" smtClean="0"/>
              <a:t>sleeve</a:t>
            </a:r>
            <a:endParaRPr lang="hu-HU" dirty="0" smtClean="0"/>
          </a:p>
          <a:p>
            <a:pPr lvl="2"/>
            <a:r>
              <a:rPr lang="hu-HU" dirty="0" smtClean="0"/>
              <a:t>CN szár</a:t>
            </a:r>
          </a:p>
          <a:p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Esetbemutatás</a:t>
            </a:r>
            <a:endParaRPr lang="hu-HU" dirty="0"/>
          </a:p>
        </p:txBody>
      </p:sp>
      <p:pic>
        <p:nvPicPr>
          <p:cNvPr id="4" name="Tartalom helye 3" descr="07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94834" y="1178628"/>
            <a:ext cx="3178168" cy="5032470"/>
          </a:xfrm>
        </p:spPr>
      </p:pic>
      <p:sp>
        <p:nvSpPr>
          <p:cNvPr id="9" name="Téglalap 8"/>
          <p:cNvSpPr/>
          <p:nvPr/>
        </p:nvSpPr>
        <p:spPr>
          <a:xfrm>
            <a:off x="2305678" y="1180501"/>
            <a:ext cx="604329" cy="16013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3" name="Csoportba foglalás 10"/>
          <p:cNvGrpSpPr/>
          <p:nvPr/>
        </p:nvGrpSpPr>
        <p:grpSpPr>
          <a:xfrm>
            <a:off x="5950323" y="1177446"/>
            <a:ext cx="2354433" cy="5044191"/>
            <a:chOff x="5063991" y="1772816"/>
            <a:chExt cx="2244313" cy="4536504"/>
          </a:xfrm>
        </p:grpSpPr>
        <p:pic>
          <p:nvPicPr>
            <p:cNvPr id="5" name="Kép 4" descr="07m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63991" y="1772816"/>
              <a:ext cx="2244313" cy="4536504"/>
            </a:xfrm>
            <a:prstGeom prst="rect">
              <a:avLst/>
            </a:prstGeom>
          </p:spPr>
        </p:pic>
        <p:sp>
          <p:nvSpPr>
            <p:cNvPr id="10" name="Téglalap 9"/>
            <p:cNvSpPr/>
            <p:nvPr/>
          </p:nvSpPr>
          <p:spPr>
            <a:xfrm>
              <a:off x="5076056" y="1772816"/>
              <a:ext cx="576064" cy="1440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Esetbemutatás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Az előzetes tervet valósítottuk meg</a:t>
            </a:r>
          </a:p>
          <a:p>
            <a:endParaRPr lang="hu-HU" dirty="0" smtClean="0"/>
          </a:p>
          <a:p>
            <a:r>
              <a:rPr lang="hu-HU" dirty="0" err="1" smtClean="0"/>
              <a:t>Tub</a:t>
            </a:r>
            <a:r>
              <a:rPr lang="hu-HU" dirty="0" smtClean="0"/>
              <a:t>. </a:t>
            </a:r>
            <a:r>
              <a:rPr lang="hu-HU" dirty="0" err="1" smtClean="0"/>
              <a:t>tibiae</a:t>
            </a:r>
            <a:r>
              <a:rPr lang="hu-HU" dirty="0" smtClean="0"/>
              <a:t> OT</a:t>
            </a:r>
          </a:p>
          <a:p>
            <a:r>
              <a:rPr lang="hu-HU" dirty="0" err="1" smtClean="0"/>
              <a:t>Trikalcium-foszfát</a:t>
            </a:r>
            <a:r>
              <a:rPr lang="hu-HU" dirty="0" smtClean="0"/>
              <a:t> beültetése</a:t>
            </a:r>
          </a:p>
          <a:p>
            <a:endParaRPr lang="hu-HU" dirty="0" smtClean="0"/>
          </a:p>
          <a:p>
            <a:r>
              <a:rPr lang="hu-HU" dirty="0" smtClean="0"/>
              <a:t>A műtéti tenyésztések negatívak ( </a:t>
            </a:r>
            <a:r>
              <a:rPr lang="hu-HU" smtClean="0"/>
              <a:t>mapping</a:t>
            </a:r>
            <a:r>
              <a:rPr lang="hu-HU" dirty="0" smtClean="0"/>
              <a:t>, 14 napig!)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Esetbemutatás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2023.09.27.</a:t>
            </a:r>
          </a:p>
          <a:p>
            <a:pPr lvl="1"/>
            <a:r>
              <a:rPr lang="hu-HU" dirty="0" smtClean="0"/>
              <a:t>Panaszmentes</a:t>
            </a:r>
          </a:p>
          <a:p>
            <a:pPr lvl="1"/>
            <a:r>
              <a:rPr lang="hu-HU" dirty="0" smtClean="0"/>
              <a:t>Teljes terheléssel jár</a:t>
            </a:r>
          </a:p>
          <a:p>
            <a:pPr lvl="1"/>
            <a:r>
              <a:rPr lang="hu-HU" dirty="0" smtClean="0"/>
              <a:t>Következő kontroll:</a:t>
            </a:r>
          </a:p>
          <a:p>
            <a:pPr lvl="1">
              <a:buNone/>
            </a:pPr>
            <a:r>
              <a:rPr lang="hu-HU" dirty="0" smtClean="0"/>
              <a:t>			    2023.dec.</a:t>
            </a:r>
          </a:p>
        </p:txBody>
      </p:sp>
      <p:pic>
        <p:nvPicPr>
          <p:cNvPr id="4" name="Kép 3" descr="08ap.jpg"/>
          <p:cNvPicPr>
            <a:picLocks noChangeAspect="1"/>
          </p:cNvPicPr>
          <p:nvPr/>
        </p:nvPicPr>
        <p:blipFill>
          <a:blip r:embed="rId2" cstate="print"/>
          <a:srcRect l="17152"/>
          <a:stretch>
            <a:fillRect/>
          </a:stretch>
        </p:blipFill>
        <p:spPr>
          <a:xfrm>
            <a:off x="6203405" y="1189974"/>
            <a:ext cx="1679991" cy="4822520"/>
          </a:xfrm>
          <a:prstGeom prst="rect">
            <a:avLst/>
          </a:prstGeom>
        </p:spPr>
      </p:pic>
      <p:pic>
        <p:nvPicPr>
          <p:cNvPr id="5" name="Kép 4" descr="08ml.jpg"/>
          <p:cNvPicPr>
            <a:picLocks noChangeAspect="1"/>
          </p:cNvPicPr>
          <p:nvPr/>
        </p:nvPicPr>
        <p:blipFill>
          <a:blip r:embed="rId3" cstate="print"/>
          <a:srcRect l="18417" r="8311"/>
          <a:stretch>
            <a:fillRect/>
          </a:stretch>
        </p:blipFill>
        <p:spPr>
          <a:xfrm>
            <a:off x="8486327" y="1189974"/>
            <a:ext cx="2881781" cy="4822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7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1">
            <a:extLst>
              <a:ext uri="{FF2B5EF4-FFF2-40B4-BE49-F238E27FC236}">
                <a16:creationId xmlns:a16="http://schemas.microsoft.com/office/drawing/2014/main" id="{7FBE67AC-756E-4044-9C5B-82797CBB81B4}"/>
              </a:ext>
            </a:extLst>
          </p:cNvPr>
          <p:cNvSpPr txBox="1">
            <a:spLocks/>
          </p:cNvSpPr>
          <p:nvPr/>
        </p:nvSpPr>
        <p:spPr>
          <a:xfrm>
            <a:off x="839650" y="278465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213839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Two-stage</a:t>
            </a:r>
            <a:r>
              <a:rPr lang="hu-HU" dirty="0" smtClean="0"/>
              <a:t> revízió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Mik a kétlépéses revízió előnyei?</a:t>
            </a:r>
          </a:p>
          <a:p>
            <a:endParaRPr lang="hu-HU" dirty="0" smtClean="0"/>
          </a:p>
          <a:p>
            <a:pPr lvl="1"/>
            <a:r>
              <a:rPr lang="hu-HU" dirty="0" smtClean="0"/>
              <a:t>A két beavatkozás között van lehetőségünk AB-s kezelésre</a:t>
            </a:r>
          </a:p>
          <a:p>
            <a:pPr lvl="1"/>
            <a:r>
              <a:rPr lang="hu-HU" dirty="0" smtClean="0"/>
              <a:t>Könnyebben kivitelezhető nem speciális ellátó helyeken</a:t>
            </a:r>
          </a:p>
          <a:p>
            <a:pPr lvl="1"/>
            <a:r>
              <a:rPr lang="hu-HU" dirty="0" smtClean="0"/>
              <a:t>Súlyos lágyrész érintettség esetén- a két műtét között „van idő” megoldani</a:t>
            </a:r>
          </a:p>
          <a:p>
            <a:pPr lvl="1"/>
            <a:r>
              <a:rPr lang="hu-HU" dirty="0" err="1" smtClean="0"/>
              <a:t>Low</a:t>
            </a:r>
            <a:r>
              <a:rPr lang="hu-HU" dirty="0" smtClean="0"/>
              <a:t> </a:t>
            </a:r>
            <a:r>
              <a:rPr lang="hu-HU" dirty="0" err="1" smtClean="0"/>
              <a:t>demand</a:t>
            </a:r>
            <a:r>
              <a:rPr lang="hu-HU" dirty="0" smtClean="0"/>
              <a:t> betegek esetén akár a </a:t>
            </a:r>
            <a:r>
              <a:rPr lang="hu-HU" dirty="0" err="1" smtClean="0"/>
              <a:t>spacer</a:t>
            </a:r>
            <a:r>
              <a:rPr lang="hu-HU" dirty="0" smtClean="0"/>
              <a:t> lehet végleges megoldás is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Two-stage</a:t>
            </a:r>
            <a:r>
              <a:rPr lang="hu-HU" dirty="0" smtClean="0"/>
              <a:t> revízió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Milyen </a:t>
            </a:r>
            <a:r>
              <a:rPr lang="hu-HU" dirty="0" err="1" smtClean="0"/>
              <a:t>spacereket</a:t>
            </a:r>
            <a:r>
              <a:rPr lang="hu-HU" dirty="0" smtClean="0"/>
              <a:t> használhatunk?</a:t>
            </a:r>
          </a:p>
          <a:p>
            <a:endParaRPr lang="hu-HU" dirty="0" smtClean="0"/>
          </a:p>
          <a:p>
            <a:pPr lvl="1"/>
            <a:r>
              <a:rPr lang="hu-HU" dirty="0" err="1" smtClean="0"/>
              <a:t>Low</a:t>
            </a:r>
            <a:r>
              <a:rPr lang="hu-HU" dirty="0" smtClean="0"/>
              <a:t> </a:t>
            </a:r>
            <a:r>
              <a:rPr lang="hu-HU" dirty="0" err="1" smtClean="0"/>
              <a:t>friction</a:t>
            </a:r>
            <a:r>
              <a:rPr lang="hu-HU" dirty="0" smtClean="0"/>
              <a:t> </a:t>
            </a:r>
            <a:r>
              <a:rPr lang="hu-HU" dirty="0" err="1" smtClean="0"/>
              <a:t>spacer</a:t>
            </a:r>
            <a:r>
              <a:rPr lang="hu-HU" dirty="0" smtClean="0"/>
              <a:t> (Hofmann) </a:t>
            </a:r>
          </a:p>
          <a:p>
            <a:pPr lvl="1"/>
            <a:r>
              <a:rPr lang="hu-HU" dirty="0" smtClean="0"/>
              <a:t>Gyári mobil cement </a:t>
            </a:r>
            <a:r>
              <a:rPr lang="hu-HU" dirty="0" err="1" smtClean="0"/>
              <a:t>spacer</a:t>
            </a:r>
            <a:endParaRPr lang="hu-HU" dirty="0" smtClean="0"/>
          </a:p>
          <a:p>
            <a:pPr lvl="1"/>
            <a:endParaRPr lang="hu-HU" dirty="0" smtClean="0"/>
          </a:p>
          <a:p>
            <a:pPr lvl="1"/>
            <a:r>
              <a:rPr lang="hu-HU" dirty="0" smtClean="0"/>
              <a:t>Statikus </a:t>
            </a:r>
            <a:r>
              <a:rPr lang="hu-HU" dirty="0" err="1" smtClean="0"/>
              <a:t>custom-made</a:t>
            </a:r>
            <a:r>
              <a:rPr lang="hu-HU" dirty="0" smtClean="0"/>
              <a:t> </a:t>
            </a:r>
            <a:r>
              <a:rPr lang="hu-HU" dirty="0" err="1" smtClean="0"/>
              <a:t>spacer</a:t>
            </a:r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Mobil </a:t>
            </a:r>
            <a:r>
              <a:rPr lang="hu-HU" dirty="0" err="1" smtClean="0"/>
              <a:t>spacerek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u-HU" dirty="0" smtClean="0"/>
              <a:t>Előnyei</a:t>
            </a:r>
          </a:p>
          <a:p>
            <a:pPr lvl="1"/>
            <a:r>
              <a:rPr lang="hu-HU" dirty="0" smtClean="0"/>
              <a:t>Mozgó térdízület- kisebb kontaktúra</a:t>
            </a:r>
          </a:p>
          <a:p>
            <a:pPr lvl="1"/>
            <a:r>
              <a:rPr lang="hu-HU" dirty="0" smtClean="0"/>
              <a:t>Könnyen eltávolítható</a:t>
            </a:r>
          </a:p>
          <a:p>
            <a:pPr lvl="1"/>
            <a:r>
              <a:rPr lang="hu-HU" dirty="0" smtClean="0"/>
              <a:t>Könnyebb második lépés</a:t>
            </a:r>
          </a:p>
          <a:p>
            <a:pPr lvl="1"/>
            <a:endParaRPr lang="hu-HU" dirty="0" smtClean="0"/>
          </a:p>
          <a:p>
            <a:r>
              <a:rPr lang="hu-HU" dirty="0" smtClean="0"/>
              <a:t>Hátrányai</a:t>
            </a:r>
          </a:p>
          <a:p>
            <a:pPr lvl="1"/>
            <a:r>
              <a:rPr lang="hu-HU" dirty="0" smtClean="0"/>
              <a:t>Ízületi instabilitás</a:t>
            </a:r>
          </a:p>
          <a:p>
            <a:pPr lvl="1"/>
            <a:r>
              <a:rPr lang="hu-HU" dirty="0" smtClean="0"/>
              <a:t>Nehezebb rögzítés csonthiány esetén</a:t>
            </a:r>
          </a:p>
          <a:p>
            <a:pPr lvl="1"/>
            <a:r>
              <a:rPr lang="hu-HU" dirty="0" smtClean="0"/>
              <a:t>Lágyrész gyógyulása nehezebb lehet</a:t>
            </a:r>
          </a:p>
          <a:p>
            <a:pPr lvl="1"/>
            <a:endParaRPr lang="hu-HU" dirty="0" smtClean="0"/>
          </a:p>
          <a:p>
            <a:r>
              <a:rPr lang="hu-HU" dirty="0" smtClean="0"/>
              <a:t>Nem javasolt</a:t>
            </a:r>
          </a:p>
          <a:p>
            <a:pPr lvl="1"/>
            <a:r>
              <a:rPr lang="hu-HU" dirty="0" smtClean="0"/>
              <a:t>Szalag elégtelenség</a:t>
            </a:r>
          </a:p>
          <a:p>
            <a:pPr lvl="1"/>
            <a:r>
              <a:rPr lang="hu-HU" dirty="0" smtClean="0"/>
              <a:t>Súlyos csonthiány</a:t>
            </a:r>
          </a:p>
          <a:p>
            <a:pPr lvl="1"/>
            <a:r>
              <a:rPr lang="hu-HU" dirty="0" err="1" smtClean="0"/>
              <a:t>Extensor</a:t>
            </a:r>
            <a:r>
              <a:rPr lang="hu-HU" dirty="0" smtClean="0"/>
              <a:t> apparátus elégtelenség</a:t>
            </a:r>
          </a:p>
          <a:p>
            <a:pPr lvl="1"/>
            <a:r>
              <a:rPr lang="hu-HU" dirty="0" smtClean="0"/>
              <a:t>Bőr defektus</a:t>
            </a:r>
          </a:p>
          <a:p>
            <a:pPr lvl="1"/>
            <a:r>
              <a:rPr lang="hu-HU" dirty="0" smtClean="0"/>
              <a:t>Törésveszély</a:t>
            </a:r>
          </a:p>
          <a:p>
            <a:pPr lvl="1"/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hu-HU" sz="4400" dirty="0" smtClean="0">
                <a:latin typeface="+mj-lt"/>
              </a:rPr>
              <a:t>Hofmann </a:t>
            </a:r>
            <a:r>
              <a:rPr lang="hu-HU" sz="4400" dirty="0" err="1" smtClean="0">
                <a:latin typeface="+mj-lt"/>
              </a:rPr>
              <a:t>spacer</a:t>
            </a:r>
            <a:endParaRPr lang="hu-HU" sz="4400" dirty="0">
              <a:latin typeface="+mj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Femoralis</a:t>
            </a:r>
            <a:r>
              <a:rPr lang="hu-HU" dirty="0" smtClean="0"/>
              <a:t> komponens- </a:t>
            </a:r>
            <a:r>
              <a:rPr lang="hu-HU" dirty="0" err="1" smtClean="0"/>
              <a:t>tibia</a:t>
            </a:r>
            <a:r>
              <a:rPr lang="hu-HU" dirty="0" smtClean="0"/>
              <a:t> betét</a:t>
            </a:r>
          </a:p>
          <a:p>
            <a:r>
              <a:rPr lang="hu-HU" dirty="0" smtClean="0"/>
              <a:t>„Rossz” cementezési technika </a:t>
            </a:r>
          </a:p>
          <a:p>
            <a:r>
              <a:rPr lang="hu-HU" dirty="0" smtClean="0"/>
              <a:t>Nagydózisú AB cement használata</a:t>
            </a:r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4" name="Kép 3" descr="hofman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937" y="3575825"/>
            <a:ext cx="7603299" cy="2196290"/>
          </a:xfrm>
          <a:prstGeom prst="rect">
            <a:avLst/>
          </a:prstGeom>
        </p:spPr>
      </p:pic>
      <p:pic>
        <p:nvPicPr>
          <p:cNvPr id="5" name="Kép 4" descr="hofmann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54141" y="3356976"/>
            <a:ext cx="3609648" cy="2689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tecr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32171" y="1484783"/>
            <a:ext cx="4259096" cy="348805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Gyári mobil cement </a:t>
            </a:r>
            <a:r>
              <a:rPr lang="hu-HU" dirty="0" err="1" smtClean="0"/>
              <a:t>spacer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00622" y="1240805"/>
            <a:ext cx="10515600" cy="4351338"/>
          </a:xfrm>
        </p:spPr>
        <p:txBody>
          <a:bodyPr/>
          <a:lstStyle/>
          <a:p>
            <a:r>
              <a:rPr lang="hu-HU" dirty="0" smtClean="0"/>
              <a:t>Méretsorozatban elérhető</a:t>
            </a:r>
          </a:p>
          <a:p>
            <a:pPr lvl="1"/>
            <a:r>
              <a:rPr lang="hu-HU" dirty="0" err="1" smtClean="0"/>
              <a:t>Gentamycin</a:t>
            </a:r>
            <a:r>
              <a:rPr lang="hu-HU" dirty="0" smtClean="0"/>
              <a:t> </a:t>
            </a:r>
          </a:p>
          <a:p>
            <a:pPr lvl="1"/>
            <a:r>
              <a:rPr lang="hu-HU" dirty="0" err="1" smtClean="0"/>
              <a:t>Gentamycin-vancomycin</a:t>
            </a:r>
            <a:endParaRPr lang="hu-HU" dirty="0" smtClean="0"/>
          </a:p>
          <a:p>
            <a:r>
              <a:rPr lang="hu-HU" dirty="0" smtClean="0"/>
              <a:t>Megfelelő porozitás- jobb AB kioldódás</a:t>
            </a:r>
          </a:p>
          <a:p>
            <a:endParaRPr lang="hu-HU" dirty="0" smtClean="0"/>
          </a:p>
          <a:p>
            <a:r>
              <a:rPr lang="hu-HU" dirty="0" smtClean="0"/>
              <a:t>„Rossz” cementezési technika </a:t>
            </a:r>
          </a:p>
          <a:p>
            <a:r>
              <a:rPr lang="hu-HU" dirty="0" smtClean="0"/>
              <a:t>Nagydózisú AB cement használata</a:t>
            </a:r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hanss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8360" y="4206012"/>
            <a:ext cx="8084424" cy="1944216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Statikus </a:t>
            </a:r>
            <a:r>
              <a:rPr lang="hu-HU" dirty="0" err="1" smtClean="0"/>
              <a:t>custom-made</a:t>
            </a:r>
            <a:r>
              <a:rPr lang="hu-HU" dirty="0" smtClean="0"/>
              <a:t> </a:t>
            </a:r>
            <a:r>
              <a:rPr lang="hu-HU" dirty="0" err="1" smtClean="0"/>
              <a:t>spacer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3168357"/>
          </a:xfrm>
        </p:spPr>
        <p:txBody>
          <a:bodyPr>
            <a:normAutofit fontScale="77500" lnSpcReduction="20000"/>
          </a:bodyPr>
          <a:lstStyle/>
          <a:p>
            <a:r>
              <a:rPr lang="hu-HU" dirty="0" smtClean="0"/>
              <a:t>Antibiotikus csontcement </a:t>
            </a:r>
          </a:p>
          <a:p>
            <a:pPr lvl="1"/>
            <a:r>
              <a:rPr lang="hu-HU" dirty="0" smtClean="0"/>
              <a:t>Leggyakrabban:</a:t>
            </a:r>
          </a:p>
          <a:p>
            <a:pPr lvl="2"/>
            <a:r>
              <a:rPr lang="hu-HU" dirty="0" err="1" smtClean="0"/>
              <a:t>Tobramycin</a:t>
            </a:r>
            <a:endParaRPr lang="hu-HU" dirty="0" smtClean="0"/>
          </a:p>
          <a:p>
            <a:pPr lvl="2"/>
            <a:r>
              <a:rPr lang="hu-HU" dirty="0" err="1" smtClean="0"/>
              <a:t>Gentamycin</a:t>
            </a:r>
            <a:endParaRPr lang="hu-HU" dirty="0" smtClean="0"/>
          </a:p>
          <a:p>
            <a:pPr lvl="2"/>
            <a:r>
              <a:rPr lang="hu-HU" dirty="0" err="1" smtClean="0"/>
              <a:t>Vancomycin</a:t>
            </a:r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Az AB kioldódása függ a porozitástól!</a:t>
            </a:r>
          </a:p>
          <a:p>
            <a:r>
              <a:rPr lang="hu-HU" dirty="0" smtClean="0"/>
              <a:t>Dózis</a:t>
            </a:r>
          </a:p>
          <a:p>
            <a:pPr lvl="1"/>
            <a:r>
              <a:rPr lang="hu-HU" dirty="0" smtClean="0"/>
              <a:t>40 g csontcementhez</a:t>
            </a:r>
          </a:p>
          <a:p>
            <a:pPr lvl="2"/>
            <a:r>
              <a:rPr lang="hu-HU" dirty="0" smtClean="0"/>
              <a:t>Akár 10-12 g AB is adható</a:t>
            </a:r>
          </a:p>
          <a:p>
            <a:pPr lvl="2"/>
            <a:r>
              <a:rPr lang="hu-HU" dirty="0" smtClean="0"/>
              <a:t>Minimálisan </a:t>
            </a:r>
            <a:r>
              <a:rPr lang="en-US" dirty="0" smtClean="0"/>
              <a:t> 3</a:t>
            </a:r>
            <a:r>
              <a:rPr lang="hu-HU" dirty="0" smtClean="0"/>
              <a:t>,</a:t>
            </a:r>
            <a:r>
              <a:rPr lang="en-US" dirty="0" smtClean="0"/>
              <a:t>6 g</a:t>
            </a:r>
            <a:r>
              <a:rPr lang="hu-HU" dirty="0" smtClean="0"/>
              <a:t> </a:t>
            </a:r>
            <a:r>
              <a:rPr lang="en-US" dirty="0" smtClean="0"/>
              <a:t> </a:t>
            </a:r>
            <a:r>
              <a:rPr lang="en-US" dirty="0" err="1" smtClean="0"/>
              <a:t>tobramycin</a:t>
            </a:r>
            <a:r>
              <a:rPr lang="en-US" dirty="0" smtClean="0"/>
              <a:t> </a:t>
            </a:r>
            <a:r>
              <a:rPr lang="hu-HU" dirty="0" smtClean="0"/>
              <a:t>és </a:t>
            </a:r>
            <a:r>
              <a:rPr lang="en-US" dirty="0" smtClean="0"/>
              <a:t>1 g </a:t>
            </a:r>
            <a:r>
              <a:rPr lang="en-US" dirty="0" err="1" smtClean="0"/>
              <a:t>vancomycin</a:t>
            </a:r>
            <a:endParaRPr lang="hu-HU" dirty="0" smtClean="0"/>
          </a:p>
          <a:p>
            <a:endParaRPr lang="hu-HU" dirty="0" smtClean="0"/>
          </a:p>
        </p:txBody>
      </p:sp>
      <p:sp>
        <p:nvSpPr>
          <p:cNvPr id="5" name="Szövegdoboz 4"/>
          <p:cNvSpPr txBox="1"/>
          <p:nvPr/>
        </p:nvSpPr>
        <p:spPr>
          <a:xfrm>
            <a:off x="6125220" y="1478072"/>
            <a:ext cx="3101618" cy="2596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hu-HU" sz="1900" dirty="0" smtClean="0"/>
              <a:t>Lehet még</a:t>
            </a:r>
          </a:p>
          <a:p>
            <a:pPr marL="1143000" lvl="2" indent="-228600">
              <a:lnSpc>
                <a:spcPct val="7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hu-HU" sz="1600" dirty="0" err="1" smtClean="0"/>
              <a:t>Cefazolin</a:t>
            </a:r>
            <a:endParaRPr lang="hu-HU" sz="1600" dirty="0" smtClean="0"/>
          </a:p>
          <a:p>
            <a:pPr marL="1143000" lvl="2" indent="-228600">
              <a:lnSpc>
                <a:spcPct val="7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hu-HU" sz="1600" dirty="0" err="1" smtClean="0"/>
              <a:t>Ciprofloxacin</a:t>
            </a:r>
            <a:endParaRPr lang="hu-HU" sz="1600" dirty="0" smtClean="0"/>
          </a:p>
          <a:p>
            <a:pPr marL="1143000" lvl="2" indent="-228600">
              <a:lnSpc>
                <a:spcPct val="7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hu-HU" sz="1600" dirty="0" err="1" smtClean="0"/>
              <a:t>Clindamycin</a:t>
            </a:r>
            <a:endParaRPr lang="hu-HU" sz="1600" dirty="0" smtClean="0"/>
          </a:p>
          <a:p>
            <a:pPr marL="1143000" lvl="2" indent="-228600">
              <a:lnSpc>
                <a:spcPct val="7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hu-HU" sz="1600" dirty="0" err="1" smtClean="0"/>
              <a:t>Ticarcillin</a:t>
            </a:r>
            <a:endParaRPr lang="hu-HU" sz="1600" dirty="0" smtClean="0"/>
          </a:p>
          <a:p>
            <a:pPr marL="1143000" lvl="2" indent="-228600">
              <a:lnSpc>
                <a:spcPct val="7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hu-HU" sz="1600" dirty="0" err="1" smtClean="0"/>
              <a:t>Teicoplanin</a:t>
            </a:r>
            <a:endParaRPr lang="hu-HU" sz="1600" dirty="0" smtClean="0"/>
          </a:p>
          <a:p>
            <a:pPr marL="1143000" lvl="2" indent="-228600">
              <a:lnSpc>
                <a:spcPct val="7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hu-HU" sz="1600" dirty="0" err="1" smtClean="0"/>
              <a:t>Erythromycin-colistin</a:t>
            </a:r>
            <a:endParaRPr lang="hu-HU" sz="1600" dirty="0" smtClean="0"/>
          </a:p>
          <a:p>
            <a:pPr marL="1143000" lvl="2" indent="-228600">
              <a:lnSpc>
                <a:spcPct val="7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hu-HU" sz="1600" dirty="0" err="1" smtClean="0"/>
              <a:t>Cefotaxime</a:t>
            </a:r>
            <a:endParaRPr lang="hu-HU" sz="1600" dirty="0" smtClean="0"/>
          </a:p>
          <a:p>
            <a:pPr marL="1143000" lvl="2" indent="-228600">
              <a:lnSpc>
                <a:spcPct val="7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hu-HU" sz="1600" dirty="0" err="1" smtClean="0"/>
              <a:t>Amphotericin</a:t>
            </a:r>
            <a:r>
              <a:rPr lang="hu-HU" sz="1600" dirty="0" smtClean="0"/>
              <a:t> B</a:t>
            </a:r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_e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_eng" id="{D774C2D2-B78D-4784-AAF8-0D3B9B636EB5}" vid="{916BC25F-D9CF-4A4C-9613-3DABA87C9246}"/>
    </a:ext>
  </a:extLst>
</a:theme>
</file>

<file path=ppt/theme/theme2.xml><?xml version="1.0" encoding="utf-8"?>
<a:theme xmlns:a="http://schemas.openxmlformats.org/drawingml/2006/main" name="Egyéni tervezé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DE_eng</Template>
  <TotalTime>1493</TotalTime>
  <Words>911</Words>
  <Application>Microsoft Office PowerPoint</Application>
  <PresentationFormat>Szélesvásznú</PresentationFormat>
  <Paragraphs>301</Paragraphs>
  <Slides>39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2</vt:i4>
      </vt:variant>
      <vt:variant>
        <vt:lpstr>Diacímek</vt:lpstr>
      </vt:variant>
      <vt:variant>
        <vt:i4>39</vt:i4>
      </vt:variant>
    </vt:vector>
  </HeadingPairs>
  <TitlesOfParts>
    <vt:vector size="45" baseType="lpstr">
      <vt:lpstr>Verdana</vt:lpstr>
      <vt:lpstr>Arial</vt:lpstr>
      <vt:lpstr>Calibri Light</vt:lpstr>
      <vt:lpstr>Calibri</vt:lpstr>
      <vt:lpstr>DE_eng</vt:lpstr>
      <vt:lpstr>Egyéni tervezés</vt:lpstr>
      <vt:lpstr> Two-stage revisio:  térd protézis reimplantáció spacer után </vt:lpstr>
      <vt:lpstr>Two-stage revízió</vt:lpstr>
      <vt:lpstr>Two-stage revízió</vt:lpstr>
      <vt:lpstr>Two-stage revízió</vt:lpstr>
      <vt:lpstr>Two-stage revízió</vt:lpstr>
      <vt:lpstr>Mobil spacerek</vt:lpstr>
      <vt:lpstr>Hofmann spacer</vt:lpstr>
      <vt:lpstr>Gyári mobil cement spacer</vt:lpstr>
      <vt:lpstr>Statikus custom-made spacer</vt:lpstr>
      <vt:lpstr>Statikus custom-made spacer</vt:lpstr>
      <vt:lpstr>First stage</vt:lpstr>
      <vt:lpstr>Mikor lehet elvégezni a második műtétet?</vt:lpstr>
      <vt:lpstr>Spacer utáni reproteizálás</vt:lpstr>
      <vt:lpstr>A csonthiány elemzése</vt:lpstr>
      <vt:lpstr>3 zónás rögzülés</vt:lpstr>
      <vt:lpstr>3 zónás rögzülés</vt:lpstr>
      <vt:lpstr>Mit jelent ez a gyakorlatban? </vt:lpstr>
      <vt:lpstr>Mit jelent ez a gyakorlatban? </vt:lpstr>
      <vt:lpstr>Saját gyakorlatunk</vt:lpstr>
      <vt:lpstr>Saját gyakorlatunk</vt:lpstr>
      <vt:lpstr>Indikáció</vt:lpstr>
      <vt:lpstr>Kórokozók</vt:lpstr>
      <vt:lpstr>Esetbemutatás, kezelési algoritmus</vt:lpstr>
      <vt:lpstr>Esetbemutatás</vt:lpstr>
      <vt:lpstr>Esetbemutatás</vt:lpstr>
      <vt:lpstr>Esetbemutatás</vt:lpstr>
      <vt:lpstr>Esetbemutatás</vt:lpstr>
      <vt:lpstr>Esetbemutatás</vt:lpstr>
      <vt:lpstr>Esetbemutatás</vt:lpstr>
      <vt:lpstr>Esetbemutatás</vt:lpstr>
      <vt:lpstr>Esetbemutatás</vt:lpstr>
      <vt:lpstr>Esetbemutatás</vt:lpstr>
      <vt:lpstr>Esetbemutatás</vt:lpstr>
      <vt:lpstr>Esetbemutatás</vt:lpstr>
      <vt:lpstr>Esetbemutatás</vt:lpstr>
      <vt:lpstr>Esetbemutatás</vt:lpstr>
      <vt:lpstr>Esetbemutatás</vt:lpstr>
      <vt:lpstr>Esetbemutatás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Rybaltovszki</dc:creator>
  <cp:lastModifiedBy>ortopedia</cp:lastModifiedBy>
  <cp:revision>202</cp:revision>
  <dcterms:created xsi:type="dcterms:W3CDTF">2017-10-21T19:36:05Z</dcterms:created>
  <dcterms:modified xsi:type="dcterms:W3CDTF">2023-11-10T07:21:41Z</dcterms:modified>
</cp:coreProperties>
</file>