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3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884"/>
  </p:normalViewPr>
  <p:slideViewPr>
    <p:cSldViewPr snapToGrid="0">
      <p:cViewPr varScale="1">
        <p:scale>
          <a:sx n="81" d="100"/>
          <a:sy n="81" d="100"/>
        </p:scale>
        <p:origin x="21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21A03-C0D5-29E2-10A5-1CC99598D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C21C49-86C0-C171-15E2-FBAF8EC25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5B0E1A-B6AE-928F-A189-5EDDF33F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B2BF0D-7E07-E436-F299-0F3CB9E3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2108831-0C90-618F-CACF-3F582B91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3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21B236-983E-F8C3-8BFE-A2199AE4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607BA74-DACD-E756-A713-11BC114E9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1FB2AD-0221-4A26-CB49-61D71391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1B68FE-129F-D170-2D78-3D159BD3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20D6B9-DC9F-A947-82B0-6D667B05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77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2FA50E9-DA61-C0AC-5020-C51C929EC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707E233-4359-922A-5631-7B478FBC4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3E1181-45FB-75A0-22B9-3BCA0B2C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196CBD-A930-727A-7B45-EC92F56A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46AD0C-C408-A9A7-9035-139ED31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25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6A97FA-46E6-1BF6-C3E3-CED76BF9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5FC806-B6DA-BA00-96C6-A1DCA1EE5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699E45-6A94-B2ED-5612-9C4261A7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FC47D7-5E41-54B9-4F5E-580B7FE4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BE8453-ACB3-E0D3-FDCF-34DBE88D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07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35B36B-DB81-6C9D-0232-E92AD97B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7E979B5-2D61-F691-1E45-BD891B0F7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2BBCD8-319C-5171-EF35-DA5314E8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548CA8-DA4C-6125-25CD-225F4177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62535D-DC59-67B6-AEB1-C4E63D18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31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AC68AF-6E07-12E9-1D21-902A9840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5DC438-2571-6316-3D90-2AEBB168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3828F35-D070-17D3-E72D-2FC89EB9B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B7D836-603E-CE4A-03B0-097B8D74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88C60D-36F7-4404-23EB-1DFCAADB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F8EE031-107B-3333-8528-A8C9B6F2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54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BC2911-A239-D697-A90E-8A576F0F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B1581D-3384-1F38-788E-17A129BDA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189D0CC-8EA2-A8B5-F32C-90B012243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24F039C-673D-D27E-FD8B-08A519802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6A69DE8-DC06-C126-216B-31F2CA1EA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EC1BC18-14E0-3266-897C-513D9CEB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0A60D83-B4C3-A9D0-9113-EEA13B0E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B2C52CD-1AF7-5119-32B5-F68F3C69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33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F523B-83D7-80DD-CE28-49DC951C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C73028F-E6EC-6E41-C6DE-FDC06575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2520DDA-FDCE-CC5B-31D8-BD198ED2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3100B03-F1DB-9C63-5F80-C12532D6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07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8C4DC52-E9BC-C22F-2D6A-24708EF0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767DD59-4959-4577-F9FF-DDEF775C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6D2DC65-2E47-B2D8-61EF-8F8294B3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710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87AEDE-0FA6-1BE6-00C8-14916A9B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DA11C3-4DC2-472E-2FED-5F31AF8B3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AE6DF0-027D-72A6-8214-119E3563A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5424BAE-43CE-F561-464C-508D42C8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EA01DB-9A13-A62E-FAEA-FFE402E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CD5A1B9-A904-14F9-1FB8-74A5E3D2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05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C7B280-97CB-94F3-026F-C6ECB7E4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2A580AB-DF3F-F803-4798-B26FB7147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D3AB268-B416-46EB-02AA-8B4A46089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730F76-E7B3-3A8F-5C84-616D6BCD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80A735-E934-D3BA-2D3E-7AAD0D07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4B315FB-9BDA-9E5C-523E-41010B83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530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D2CFFE1-27E1-213C-D0D4-9ACE9FD9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E37BE68-C675-152C-996D-A928B375E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69C519-4BBA-00BE-4B63-09FED073F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17C96-B6F7-2C45-8CBF-570C7BBAACC6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2EEB17-2632-A6DA-DE60-39547089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593743-6E20-C9DF-E56E-87D5E16C3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98B6-5E1D-5B42-8278-C7E168F77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4E76F6B-592A-DCEA-6111-00275CC7BB93}"/>
              </a:ext>
            </a:extLst>
          </p:cNvPr>
          <p:cNvSpPr txBox="1"/>
          <p:nvPr/>
        </p:nvSpPr>
        <p:spPr>
          <a:xfrm>
            <a:off x="1418088" y="559145"/>
            <a:ext cx="6424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Magyar Ortopéd Társaság</a:t>
            </a:r>
          </a:p>
          <a:p>
            <a:r>
              <a:rPr lang="hu-HU" sz="4000" dirty="0"/>
              <a:t>Protézis Kerekasztal</a:t>
            </a:r>
          </a:p>
          <a:p>
            <a:r>
              <a:rPr lang="hu-HU" sz="4000" dirty="0"/>
              <a:t>2023, OGK, BEK Akadémia</a:t>
            </a:r>
          </a:p>
          <a:p>
            <a:endParaRPr lang="hu-HU" sz="4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EFA2ECD-EA87-2C7E-04C8-3CB93FA90DBE}"/>
              </a:ext>
            </a:extLst>
          </p:cNvPr>
          <p:cNvSpPr txBox="1"/>
          <p:nvPr/>
        </p:nvSpPr>
        <p:spPr>
          <a:xfrm>
            <a:off x="5210503" y="4359863"/>
            <a:ext cx="61012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dirty="0"/>
              <a:t>Eset ismertetések</a:t>
            </a:r>
          </a:p>
          <a:p>
            <a:r>
              <a:rPr lang="hu-HU" sz="4000" dirty="0"/>
              <a:t>Vermes Csaba</a:t>
            </a:r>
          </a:p>
          <a:p>
            <a:r>
              <a:rPr lang="hu-HU" sz="4000" dirty="0"/>
              <a:t>PTE, KK, Ortopédiai Klinika</a:t>
            </a:r>
          </a:p>
        </p:txBody>
      </p:sp>
    </p:spTree>
    <p:extLst>
      <p:ext uri="{BB962C8B-B14F-4D97-AF65-F5344CB8AC3E}">
        <p14:creationId xmlns:p14="http://schemas.microsoft.com/office/powerpoint/2010/main" val="421172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0D67B32-5CEC-A60F-8F08-5A337C033D05}"/>
              </a:ext>
            </a:extLst>
          </p:cNvPr>
          <p:cNvGrpSpPr/>
          <p:nvPr/>
        </p:nvGrpSpPr>
        <p:grpSpPr>
          <a:xfrm>
            <a:off x="1119797" y="1044095"/>
            <a:ext cx="1596540" cy="5760583"/>
            <a:chOff x="2386270" y="2179561"/>
            <a:chExt cx="1364245" cy="5516633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ED2B6CA5-D768-9960-BAEF-2860A9B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2850" y="2179561"/>
              <a:ext cx="1267665" cy="2714171"/>
            </a:xfrm>
            <a:prstGeom prst="rect">
              <a:avLst/>
            </a:prstGeom>
          </p:spPr>
        </p:pic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D4867B7F-99C5-B57C-CB15-80CEBE43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6270" y="3358844"/>
              <a:ext cx="1338844" cy="2866571"/>
            </a:xfrm>
            <a:prstGeom prst="rect">
              <a:avLst/>
            </a:prstGeom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5732EC25-F9B3-32D1-EBE3-0EE4F398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9635" y="5199737"/>
              <a:ext cx="1165981" cy="2496457"/>
            </a:xfrm>
            <a:prstGeom prst="rect">
              <a:avLst/>
            </a:prstGeom>
          </p:spPr>
        </p:pic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5AE46E9B-FBE9-4758-C6A9-E52F2DD71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506" y="1441938"/>
            <a:ext cx="2790193" cy="517517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24AC48D-0020-BFD0-C579-AC8CD35B1604}"/>
              </a:ext>
            </a:extLst>
          </p:cNvPr>
          <p:cNvSpPr txBox="1"/>
          <p:nvPr/>
        </p:nvSpPr>
        <p:spPr>
          <a:xfrm>
            <a:off x="5873262" y="375138"/>
            <a:ext cx="438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2 hó </a:t>
            </a:r>
            <a:r>
              <a:rPr lang="hu-HU" sz="3200" dirty="0" err="1"/>
              <a:t>postop</a:t>
            </a:r>
            <a:r>
              <a:rPr lang="hu-HU" sz="3200" dirty="0"/>
              <a:t>, 2021.11. hó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0A3CC86-A3E8-E1AF-F097-42C4C81D77C7}"/>
              </a:ext>
            </a:extLst>
          </p:cNvPr>
          <p:cNvSpPr txBox="1"/>
          <p:nvPr/>
        </p:nvSpPr>
        <p:spPr>
          <a:xfrm>
            <a:off x="82063" y="257907"/>
            <a:ext cx="438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/>
              <a:t>arthrodesis</a:t>
            </a:r>
            <a:r>
              <a:rPr lang="hu-HU" sz="3200" dirty="0"/>
              <a:t>, 2021.09. hó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41191AD-142D-6C19-84C8-9036F42E4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191" y="2121877"/>
            <a:ext cx="1639303" cy="37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EAECFDB-50F1-595B-281A-327CCDD4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2" y="1400536"/>
            <a:ext cx="2483293" cy="528601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A12C3B1-08BE-425B-DA79-EB203CC5B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11"/>
          <a:stretch/>
        </p:blipFill>
        <p:spPr>
          <a:xfrm>
            <a:off x="5304869" y="1400536"/>
            <a:ext cx="2021122" cy="528601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4B5893B-1F6B-18BF-E243-F2F578FD1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71"/>
          <a:stretch/>
        </p:blipFill>
        <p:spPr>
          <a:xfrm>
            <a:off x="2770797" y="1504709"/>
            <a:ext cx="2021122" cy="51818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E1C478-A900-E4F9-A511-E24DD4D5B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929" y="1397640"/>
            <a:ext cx="2511379" cy="525201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41F32D3-79D3-9DC1-E38F-C82232218A88}"/>
              </a:ext>
            </a:extLst>
          </p:cNvPr>
          <p:cNvSpPr txBox="1"/>
          <p:nvPr/>
        </p:nvSpPr>
        <p:spPr>
          <a:xfrm>
            <a:off x="2203194" y="77667"/>
            <a:ext cx="630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Jelen helyzet, 2023.08. hó, 65 év, 4-5 év primer TEP után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491601A-03C2-A3C4-207A-2C4F5882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955" y="1267089"/>
            <a:ext cx="3173679" cy="54194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140FAAF-72E2-2E62-003A-5E27105F8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151" y="1230193"/>
            <a:ext cx="3173679" cy="54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BFDD6ED-4F02-BB26-ED4D-A0A5DD4C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90" y="1537019"/>
            <a:ext cx="4967287" cy="501459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ADC7174-664D-D918-7D20-F3414B0F28A7}"/>
              </a:ext>
            </a:extLst>
          </p:cNvPr>
          <p:cNvSpPr txBox="1"/>
          <p:nvPr/>
        </p:nvSpPr>
        <p:spPr>
          <a:xfrm>
            <a:off x="301789" y="355211"/>
            <a:ext cx="6621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74 éves férfi, kezelt DM, </a:t>
            </a:r>
            <a:r>
              <a:rPr lang="hu-HU" sz="2800" dirty="0" err="1"/>
              <a:t>preop</a:t>
            </a:r>
            <a:r>
              <a:rPr lang="hu-HU" sz="2800" dirty="0"/>
              <a:t> terhelt RTG</a:t>
            </a:r>
          </a:p>
          <a:p>
            <a:r>
              <a:rPr lang="hu-HU" sz="2800" dirty="0"/>
              <a:t>		2014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F04217B-238F-EF36-020A-60C05577D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26" y="1343025"/>
            <a:ext cx="3113040" cy="52085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AFEE8D4-B795-2CF0-847E-198301C33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232" y="1343025"/>
            <a:ext cx="3095767" cy="51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8CD6C12-6AC6-6B63-D36A-6BDE231E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1" y="1743076"/>
            <a:ext cx="2800278" cy="489585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3654732-909E-A566-ACF3-FC421791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02" y="1628774"/>
            <a:ext cx="2329320" cy="499745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AE9738-EBB3-357E-A5E6-6481343BD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45" y="3325815"/>
            <a:ext cx="4965462" cy="311784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6789346-B043-1083-60B8-A42146CEC240}"/>
              </a:ext>
            </a:extLst>
          </p:cNvPr>
          <p:cNvSpPr txBox="1"/>
          <p:nvPr/>
        </p:nvSpPr>
        <p:spPr>
          <a:xfrm>
            <a:off x="590514" y="62865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8 hó </a:t>
            </a:r>
            <a:r>
              <a:rPr lang="hu-HU" sz="2800" dirty="0" err="1"/>
              <a:t>postop</a:t>
            </a:r>
            <a:r>
              <a:rPr lang="hu-HU" sz="2800" dirty="0"/>
              <a:t>, indirekt trauma</a:t>
            </a:r>
          </a:p>
        </p:txBody>
      </p:sp>
    </p:spTree>
    <p:extLst>
      <p:ext uri="{BB962C8B-B14F-4D97-AF65-F5344CB8AC3E}">
        <p14:creationId xmlns:p14="http://schemas.microsoft.com/office/powerpoint/2010/main" val="3969841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D6AF4F-8DCF-DB5E-C176-623CCD7E5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333" y="1328736"/>
            <a:ext cx="2686184" cy="535146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A74FEFB-0B94-A4D7-68E8-8DDD8088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38" y="1328738"/>
            <a:ext cx="2686183" cy="53514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92B7E2F-7C53-C273-371F-8EDD68549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76" y="1328734"/>
            <a:ext cx="2686185" cy="535146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C958C57-40DB-926B-B7BE-64137826B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061" y="1328734"/>
            <a:ext cx="2686185" cy="535146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A7A7347-28DB-B7A5-F6DF-D4557DE2FB1A}"/>
              </a:ext>
            </a:extLst>
          </p:cNvPr>
          <p:cNvSpPr txBox="1"/>
          <p:nvPr/>
        </p:nvSpPr>
        <p:spPr>
          <a:xfrm>
            <a:off x="427095" y="119680"/>
            <a:ext cx="415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3.5 év </a:t>
            </a:r>
            <a:r>
              <a:rPr lang="hu-HU" sz="3200" dirty="0" err="1"/>
              <a:t>postop</a:t>
            </a:r>
            <a:endParaRPr lang="hu-HU" sz="32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814853A-3057-DA84-1C30-A4072F762985}"/>
              </a:ext>
            </a:extLst>
          </p:cNvPr>
          <p:cNvSpPr txBox="1"/>
          <p:nvPr/>
        </p:nvSpPr>
        <p:spPr>
          <a:xfrm>
            <a:off x="1403135" y="693687"/>
            <a:ext cx="257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Nincs PJI</a:t>
            </a:r>
          </a:p>
        </p:txBody>
      </p:sp>
    </p:spTree>
    <p:extLst>
      <p:ext uri="{BB962C8B-B14F-4D97-AF65-F5344CB8AC3E}">
        <p14:creationId xmlns:p14="http://schemas.microsoft.com/office/powerpoint/2010/main" val="36312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B8BC620-4EC8-DC79-5687-3B4A3235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1135062"/>
            <a:ext cx="2133147" cy="568483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3FF931F-3040-822A-2244-12B0D65A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4" y="1128712"/>
            <a:ext cx="2133147" cy="568483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E13F148-D7A5-B7D7-8C9A-F91706597BED}"/>
              </a:ext>
            </a:extLst>
          </p:cNvPr>
          <p:cNvSpPr txBox="1"/>
          <p:nvPr/>
        </p:nvSpPr>
        <p:spPr>
          <a:xfrm>
            <a:off x="621164" y="214313"/>
            <a:ext cx="4904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LCCK (4 évvel primer után, 2018)</a:t>
            </a:r>
          </a:p>
          <a:p>
            <a:r>
              <a:rPr lang="hu-HU" sz="2800" dirty="0"/>
              <a:t>Nincs PJI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23BAD5A-9B14-769F-1C49-CDC78DE3F558}"/>
              </a:ext>
            </a:extLst>
          </p:cNvPr>
          <p:cNvGrpSpPr/>
          <p:nvPr/>
        </p:nvGrpSpPr>
        <p:grpSpPr>
          <a:xfrm>
            <a:off x="6464779" y="44451"/>
            <a:ext cx="5139533" cy="6813549"/>
            <a:chOff x="6464779" y="44451"/>
            <a:chExt cx="5139533" cy="6813549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B00BB8EE-D77E-1B00-595E-CC2550E34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3988" y="1128712"/>
              <a:ext cx="2469152" cy="5729288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BAF3E79D-B9D3-DEDE-99AE-B72C96497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4779" y="1128712"/>
              <a:ext cx="2460942" cy="5710238"/>
            </a:xfrm>
            <a:prstGeom prst="rect">
              <a:avLst/>
            </a:prstGeom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BC4B4863-B0DB-0179-2A13-04189E52F05C}"/>
                </a:ext>
              </a:extLst>
            </p:cNvPr>
            <p:cNvSpPr txBox="1"/>
            <p:nvPr/>
          </p:nvSpPr>
          <p:spPr>
            <a:xfrm>
              <a:off x="6699705" y="44451"/>
              <a:ext cx="49046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/>
                <a:t>1 év post LCCK, ismert kórokozó</a:t>
              </a:r>
            </a:p>
            <a:p>
              <a:r>
                <a:rPr lang="hu-HU" sz="2800" dirty="0"/>
                <a:t>Szeptikus térd, lágyrész köpeny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04605C0-19EE-618E-797F-1B241A80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4" y="809977"/>
            <a:ext cx="2163083" cy="593766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54219E6-C4AD-7969-3C30-5A915C2B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05" y="762681"/>
            <a:ext cx="2498361" cy="59376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957DE79-9CDC-5D07-6E6A-5D69398D5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62" y="948390"/>
            <a:ext cx="2506097" cy="581501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6CE1F1F-E031-3F61-8550-C6DB1A5EA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676" y="932626"/>
            <a:ext cx="2506097" cy="58150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698E841-D35C-1961-1259-B33056D2FD96}"/>
              </a:ext>
            </a:extLst>
          </p:cNvPr>
          <p:cNvSpPr txBox="1"/>
          <p:nvPr/>
        </p:nvSpPr>
        <p:spPr>
          <a:xfrm>
            <a:off x="457200" y="128588"/>
            <a:ext cx="282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AB </a:t>
            </a:r>
            <a:r>
              <a:rPr lang="hu-HU" sz="2800" dirty="0" err="1"/>
              <a:t>spacer</a:t>
            </a:r>
            <a:r>
              <a:rPr lang="hu-HU" sz="2800" dirty="0"/>
              <a:t>, fix-ex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0BB6C53-144C-E74B-786F-46C9E7A0DAFD}"/>
              </a:ext>
            </a:extLst>
          </p:cNvPr>
          <p:cNvSpPr txBox="1"/>
          <p:nvPr/>
        </p:nvSpPr>
        <p:spPr>
          <a:xfrm>
            <a:off x="6629400" y="271468"/>
            <a:ext cx="328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4 hónap, lazult fix-ex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E07EA91-8F02-BBFF-072F-F4E5329E3442}"/>
              </a:ext>
            </a:extLst>
          </p:cNvPr>
          <p:cNvSpPr txBox="1"/>
          <p:nvPr/>
        </p:nvSpPr>
        <p:spPr>
          <a:xfrm>
            <a:off x="9915525" y="277880"/>
            <a:ext cx="187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Nincs PJI</a:t>
            </a:r>
          </a:p>
        </p:txBody>
      </p:sp>
    </p:spTree>
    <p:extLst>
      <p:ext uri="{BB962C8B-B14F-4D97-AF65-F5344CB8AC3E}">
        <p14:creationId xmlns:p14="http://schemas.microsoft.com/office/powerpoint/2010/main" val="266101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4182F9C0-EC65-27E3-6485-7EC12F141DEE}"/>
              </a:ext>
            </a:extLst>
          </p:cNvPr>
          <p:cNvGrpSpPr/>
          <p:nvPr/>
        </p:nvGrpSpPr>
        <p:grpSpPr>
          <a:xfrm>
            <a:off x="467568" y="234950"/>
            <a:ext cx="1499690" cy="6580197"/>
            <a:chOff x="1610575" y="234950"/>
            <a:chExt cx="1499690" cy="6580197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2E2529DA-C510-7706-5EF0-D498A836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0575" y="234950"/>
              <a:ext cx="1499690" cy="3479800"/>
            </a:xfrm>
            <a:prstGeom prst="rect">
              <a:avLst/>
            </a:prstGeom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7064C10F-C049-220B-BF93-A36CB787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924" y="5140334"/>
              <a:ext cx="1320416" cy="1674813"/>
            </a:xfrm>
            <a:prstGeom prst="rect">
              <a:avLst/>
            </a:prstGeom>
          </p:spPr>
        </p:pic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AE863EBC-50C0-E08C-0CB2-7B9799E7A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3060" y="2411406"/>
              <a:ext cx="1466850" cy="3403600"/>
            </a:xfrm>
            <a:prstGeom prst="rect">
              <a:avLst/>
            </a:prstGeom>
          </p:spPr>
        </p:pic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F3436B94-7389-D385-D7AC-31E4EF3DD5D3}"/>
              </a:ext>
            </a:extLst>
          </p:cNvPr>
          <p:cNvSpPr txBox="1"/>
          <p:nvPr/>
        </p:nvSpPr>
        <p:spPr>
          <a:xfrm>
            <a:off x="2386013" y="234950"/>
            <a:ext cx="2900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Arthrodesis</a:t>
            </a:r>
            <a:endParaRPr lang="hu-HU" sz="2800" dirty="0"/>
          </a:p>
          <a:p>
            <a:r>
              <a:rPr lang="hu-HU" sz="2800" dirty="0"/>
              <a:t>Cementezett </a:t>
            </a:r>
            <a:r>
              <a:rPr lang="hu-HU" sz="2800" dirty="0" err="1"/>
              <a:t>modularis</a:t>
            </a:r>
            <a:r>
              <a:rPr lang="hu-HU" sz="2800" dirty="0"/>
              <a:t> szeg</a:t>
            </a: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4B3DDE62-3D65-3327-6A3C-660B168A12C9}"/>
              </a:ext>
            </a:extLst>
          </p:cNvPr>
          <p:cNvGrpSpPr/>
          <p:nvPr/>
        </p:nvGrpSpPr>
        <p:grpSpPr>
          <a:xfrm>
            <a:off x="6829425" y="234950"/>
            <a:ext cx="4862522" cy="6194425"/>
            <a:chOff x="6829425" y="234950"/>
            <a:chExt cx="4862522" cy="6194425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01E3BA80-5958-D75D-AF81-C1F6E6F8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634" y="1348599"/>
              <a:ext cx="2153503" cy="5080776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C452E482-3FB5-0575-FBCE-BCB5314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38444" y="1385887"/>
              <a:ext cx="2153503" cy="5043487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C7BA620A-3230-83DB-E079-48E8D56D87F2}"/>
                </a:ext>
              </a:extLst>
            </p:cNvPr>
            <p:cNvSpPr txBox="1"/>
            <p:nvPr/>
          </p:nvSpPr>
          <p:spPr>
            <a:xfrm>
              <a:off x="6829425" y="234950"/>
              <a:ext cx="4743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/>
                <a:t>1 év </a:t>
              </a:r>
              <a:r>
                <a:rPr lang="hu-HU" sz="2800" dirty="0" err="1"/>
                <a:t>postop</a:t>
              </a:r>
              <a:r>
                <a:rPr lang="hu-HU" sz="2800" dirty="0"/>
                <a:t>, szeptikus végtag, lazult szeg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5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B760F67-511F-0DAE-0D8F-F5454D6C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1517346"/>
            <a:ext cx="2513627" cy="507077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3434FDC-D7F5-B6D1-39F3-81ED55A1A718}"/>
              </a:ext>
            </a:extLst>
          </p:cNvPr>
          <p:cNvSpPr txBox="1"/>
          <p:nvPr/>
        </p:nvSpPr>
        <p:spPr>
          <a:xfrm>
            <a:off x="99036" y="341313"/>
            <a:ext cx="5344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Amputáció (2020) </a:t>
            </a:r>
          </a:p>
          <a:p>
            <a:r>
              <a:rPr lang="hu-HU" sz="2800" dirty="0"/>
              <a:t>6 évvel a primer TEP után!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66EC2AC-1A38-135C-284E-764887BC09CA}"/>
              </a:ext>
            </a:extLst>
          </p:cNvPr>
          <p:cNvGrpSpPr/>
          <p:nvPr/>
        </p:nvGrpSpPr>
        <p:grpSpPr>
          <a:xfrm>
            <a:off x="5377803" y="341313"/>
            <a:ext cx="6674496" cy="6246811"/>
            <a:chOff x="5377803" y="341313"/>
            <a:chExt cx="6674496" cy="6246811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4FDAC960-BF99-69CC-65A4-829EB167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7803" y="1243012"/>
              <a:ext cx="3074013" cy="5345112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00D8094C-1B29-F2A3-D1D1-9E191CFF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8286" y="1243011"/>
              <a:ext cx="3074013" cy="5345113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6FF1F3A5-FE9C-FFFC-92CA-B22BFA41BE21}"/>
                </a:ext>
              </a:extLst>
            </p:cNvPr>
            <p:cNvSpPr txBox="1"/>
            <p:nvPr/>
          </p:nvSpPr>
          <p:spPr>
            <a:xfrm>
              <a:off x="6343650" y="341313"/>
              <a:ext cx="442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/>
                <a:t>Jelen helyzet (2023.08 hó)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5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2F3FD79-B5B0-2788-2839-4FAFF269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478" y="1623838"/>
            <a:ext cx="5352060" cy="49188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D7A6385-0F60-DA08-0A13-37CD08FB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995" y="1623838"/>
            <a:ext cx="3005458" cy="491884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C003148-83ED-F08D-D11E-ECF5FF642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91" y="1623838"/>
            <a:ext cx="3005459" cy="491884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BE2D9DD-6BDB-B2F4-4B68-8D5BD5FFB10E}"/>
              </a:ext>
            </a:extLst>
          </p:cNvPr>
          <p:cNvSpPr txBox="1"/>
          <p:nvPr/>
        </p:nvSpPr>
        <p:spPr>
          <a:xfrm>
            <a:off x="599089" y="394138"/>
            <a:ext cx="1078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59 éves férfi, </a:t>
            </a:r>
            <a:r>
              <a:rPr lang="hu-HU" sz="3600" dirty="0" err="1"/>
              <a:t>preop</a:t>
            </a:r>
            <a:r>
              <a:rPr lang="hu-HU" sz="3600" dirty="0"/>
              <a:t> terhelt RTG, korábban kezelt orbánc</a:t>
            </a:r>
          </a:p>
        </p:txBody>
      </p:sp>
    </p:spTree>
    <p:extLst>
      <p:ext uri="{BB962C8B-B14F-4D97-AF65-F5344CB8AC3E}">
        <p14:creationId xmlns:p14="http://schemas.microsoft.com/office/powerpoint/2010/main" val="289596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64B23C-4C16-D8D5-0F6B-0F6996D9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849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89BF651-E0F8-D88E-9E99-5A802C41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8" y="1349824"/>
            <a:ext cx="2830982" cy="54864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7D649D9-7453-7CF3-D4EC-861A940D6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246" y="1349824"/>
            <a:ext cx="2830983" cy="54864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CC20724-6D56-3732-4E5B-8D448ABC75EC}"/>
              </a:ext>
            </a:extLst>
          </p:cNvPr>
          <p:cNvSpPr txBox="1"/>
          <p:nvPr/>
        </p:nvSpPr>
        <p:spPr>
          <a:xfrm>
            <a:off x="205927" y="8913"/>
            <a:ext cx="4628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70 éves férfi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78DB946-9C97-2E48-02F6-7A8E379CA459}"/>
              </a:ext>
            </a:extLst>
          </p:cNvPr>
          <p:cNvSpPr txBox="1"/>
          <p:nvPr/>
        </p:nvSpPr>
        <p:spPr>
          <a:xfrm>
            <a:off x="452111" y="653679"/>
            <a:ext cx="4628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2012.06.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11CA81E9-88ED-85AA-0BF1-AF4E91448541}"/>
              </a:ext>
            </a:extLst>
          </p:cNvPr>
          <p:cNvGrpSpPr/>
          <p:nvPr/>
        </p:nvGrpSpPr>
        <p:grpSpPr>
          <a:xfrm>
            <a:off x="5855815" y="568844"/>
            <a:ext cx="5801664" cy="6267380"/>
            <a:chOff x="5855815" y="568844"/>
            <a:chExt cx="5801664" cy="6267380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0946DEFF-BE04-2F3B-E069-9BCE7B11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6497" y="1349824"/>
              <a:ext cx="2830982" cy="5486400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6C819A50-2193-B936-59FF-89085AC9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5815" y="1349824"/>
              <a:ext cx="2830982" cy="548640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072A93E5-FB9A-3CE5-D56D-B20C616151EA}"/>
                </a:ext>
              </a:extLst>
            </p:cNvPr>
            <p:cNvSpPr txBox="1"/>
            <p:nvPr/>
          </p:nvSpPr>
          <p:spPr>
            <a:xfrm>
              <a:off x="5938511" y="568844"/>
              <a:ext cx="4628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000" dirty="0"/>
                <a:t>2012.12.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6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B39955A-5DE7-D8D2-59E2-BD3C7D8A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1" y="1387370"/>
            <a:ext cx="2398586" cy="52499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56ECFCC-521D-E216-B341-91B9C815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758" y="1387370"/>
            <a:ext cx="2314592" cy="52499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C07B24F-C693-EF78-0B2F-210599C9E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637" y="1387369"/>
            <a:ext cx="2314592" cy="52499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A837FB0-E1BC-C1BB-1295-C2F6D791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292" y="1387369"/>
            <a:ext cx="2314593" cy="524991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D251E77-7B82-FF92-0447-B20B9A1865F3}"/>
              </a:ext>
            </a:extLst>
          </p:cNvPr>
          <p:cNvSpPr txBox="1"/>
          <p:nvPr/>
        </p:nvSpPr>
        <p:spPr>
          <a:xfrm>
            <a:off x="993228" y="110359"/>
            <a:ext cx="9884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Postop</a:t>
            </a:r>
            <a:r>
              <a:rPr lang="hu-HU" sz="3600" dirty="0"/>
              <a:t> RTG (egy év különbség)</a:t>
            </a:r>
          </a:p>
          <a:p>
            <a:r>
              <a:rPr lang="hu-HU" sz="3600" dirty="0"/>
              <a:t>2015.03, jobb				2016.03. bal</a:t>
            </a:r>
          </a:p>
        </p:txBody>
      </p:sp>
    </p:spTree>
    <p:extLst>
      <p:ext uri="{BB962C8B-B14F-4D97-AF65-F5344CB8AC3E}">
        <p14:creationId xmlns:p14="http://schemas.microsoft.com/office/powerpoint/2010/main" val="3852330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F551876-55FA-58A3-C730-33AA62399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79" y="1513490"/>
            <a:ext cx="2199690" cy="524926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AE28F62-90C5-3B27-3A52-8030D33F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442" y="1513490"/>
            <a:ext cx="2159776" cy="515401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1B9CBAD-5325-F3BE-077C-A8BD54549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36" y="1513488"/>
            <a:ext cx="2199690" cy="524926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AE07741-887F-A4F7-53F4-14360A5DF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042" y="1513488"/>
            <a:ext cx="2199691" cy="524926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82FAC27-74E6-88C8-C367-9CE1A6FD0A84}"/>
              </a:ext>
            </a:extLst>
          </p:cNvPr>
          <p:cNvSpPr txBox="1"/>
          <p:nvPr/>
        </p:nvSpPr>
        <p:spPr>
          <a:xfrm>
            <a:off x="589361" y="331076"/>
            <a:ext cx="500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Jobb oldal, 2.5 év </a:t>
            </a:r>
            <a:r>
              <a:rPr lang="hu-HU" sz="3600" dirty="0" err="1"/>
              <a:t>postop</a:t>
            </a:r>
            <a:endParaRPr lang="hu-HU" sz="36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16F17C3-D53C-985A-E20F-146FCE68E62A}"/>
              </a:ext>
            </a:extLst>
          </p:cNvPr>
          <p:cNvSpPr txBox="1"/>
          <p:nvPr/>
        </p:nvSpPr>
        <p:spPr>
          <a:xfrm>
            <a:off x="6542691" y="394138"/>
            <a:ext cx="49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Bal oldal, 1.5 év </a:t>
            </a:r>
            <a:r>
              <a:rPr lang="hu-HU" sz="3600" dirty="0" err="1"/>
              <a:t>postop</a:t>
            </a:r>
            <a:endParaRPr lang="hu-HU" sz="36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CE5832D-1E43-5A88-76CD-A0B34C814283}"/>
              </a:ext>
            </a:extLst>
          </p:cNvPr>
          <p:cNvSpPr txBox="1"/>
          <p:nvPr/>
        </p:nvSpPr>
        <p:spPr>
          <a:xfrm>
            <a:off x="2930761" y="914400"/>
            <a:ext cx="813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PJI						PJI</a:t>
            </a:r>
          </a:p>
        </p:txBody>
      </p:sp>
    </p:spTree>
    <p:extLst>
      <p:ext uri="{BB962C8B-B14F-4D97-AF65-F5344CB8AC3E}">
        <p14:creationId xmlns:p14="http://schemas.microsoft.com/office/powerpoint/2010/main" val="41952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44CE7A3-FF8F-7578-345F-F9352FDF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817" y="1357984"/>
            <a:ext cx="2821012" cy="546826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318E552-B73D-AEEE-0604-5DD6BDDC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45" y="1357984"/>
            <a:ext cx="2821012" cy="546826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571EF53-C313-CEEA-2AA0-4541F621CCA8}"/>
              </a:ext>
            </a:extLst>
          </p:cNvPr>
          <p:cNvSpPr txBox="1"/>
          <p:nvPr/>
        </p:nvSpPr>
        <p:spPr>
          <a:xfrm>
            <a:off x="599090" y="7882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Bal, </a:t>
            </a:r>
            <a:r>
              <a:rPr lang="hu-HU" sz="3600" dirty="0" err="1"/>
              <a:t>postop</a:t>
            </a:r>
            <a:r>
              <a:rPr lang="hu-HU" sz="3600" dirty="0"/>
              <a:t> 2 év 2 hónap</a:t>
            </a:r>
          </a:p>
          <a:p>
            <a:r>
              <a:rPr lang="hu-HU" sz="3600" dirty="0"/>
              <a:t>(2018.05. hó)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CFE321-C466-9900-AC87-014B119AD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901" y="1357980"/>
            <a:ext cx="2532436" cy="54682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7D37B62-85F6-3DAD-0456-274CC7991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030" y="1357984"/>
            <a:ext cx="2532435" cy="546826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9822F2F-4995-8C94-8AFA-4C6273903473}"/>
              </a:ext>
            </a:extLst>
          </p:cNvPr>
          <p:cNvSpPr txBox="1"/>
          <p:nvPr/>
        </p:nvSpPr>
        <p:spPr>
          <a:xfrm>
            <a:off x="7278933" y="96738"/>
            <a:ext cx="3756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Mobil </a:t>
            </a:r>
            <a:r>
              <a:rPr lang="hu-HU" sz="3600" dirty="0" err="1"/>
              <a:t>spacer</a:t>
            </a:r>
            <a:r>
              <a:rPr lang="hu-HU" sz="3600" dirty="0"/>
              <a:t> (2018.05. hó)</a:t>
            </a:r>
          </a:p>
        </p:txBody>
      </p:sp>
    </p:spTree>
    <p:extLst>
      <p:ext uri="{BB962C8B-B14F-4D97-AF65-F5344CB8AC3E}">
        <p14:creationId xmlns:p14="http://schemas.microsoft.com/office/powerpoint/2010/main" val="14755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3AA0B4E-635B-255A-B79B-4AC97013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291" y="1450424"/>
            <a:ext cx="2586257" cy="501321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8BCA78B-8C46-AF87-0D98-872E0E6E6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58" y="1450424"/>
            <a:ext cx="2586257" cy="501321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26FA835-24AC-AE5E-DEE8-B7E2FCD996E7}"/>
              </a:ext>
            </a:extLst>
          </p:cNvPr>
          <p:cNvSpPr txBox="1"/>
          <p:nvPr/>
        </p:nvSpPr>
        <p:spPr>
          <a:xfrm>
            <a:off x="693682" y="189184"/>
            <a:ext cx="5076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Bal, 6 hónap mobil </a:t>
            </a:r>
            <a:r>
              <a:rPr lang="hu-HU" sz="3600" dirty="0" err="1"/>
              <a:t>spacer</a:t>
            </a:r>
            <a:endParaRPr lang="hu-HU" sz="3600" dirty="0"/>
          </a:p>
          <a:p>
            <a:r>
              <a:rPr lang="hu-HU" sz="3600" dirty="0"/>
              <a:t>(2018.11. hó)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D930A2C-F840-D320-4524-DDFDB2BF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785" y="1389512"/>
            <a:ext cx="2379617" cy="51382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DE707CB-7B55-A1FC-4654-78963C893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823" y="1389512"/>
            <a:ext cx="2379616" cy="513828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F2982CA-B28B-CF1E-0F33-3BCA9CA3222A}"/>
              </a:ext>
            </a:extLst>
          </p:cNvPr>
          <p:cNvSpPr txBox="1"/>
          <p:nvPr/>
        </p:nvSpPr>
        <p:spPr>
          <a:xfrm>
            <a:off x="6421823" y="189184"/>
            <a:ext cx="535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Spacer</a:t>
            </a:r>
            <a:r>
              <a:rPr lang="hu-HU" sz="3600" dirty="0"/>
              <a:t> csere, </a:t>
            </a:r>
            <a:r>
              <a:rPr lang="hu-HU" sz="3600" dirty="0" err="1"/>
              <a:t>debridement</a:t>
            </a:r>
            <a:endParaRPr lang="hu-HU" sz="3600" dirty="0"/>
          </a:p>
          <a:p>
            <a:r>
              <a:rPr lang="hu-HU" sz="3600" dirty="0"/>
              <a:t>(2019.10. hó)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4149912-4284-81F6-FFE3-B5C8341A17D1}"/>
              </a:ext>
            </a:extLst>
          </p:cNvPr>
          <p:cNvSpPr txBox="1"/>
          <p:nvPr/>
        </p:nvSpPr>
        <p:spPr>
          <a:xfrm>
            <a:off x="4149969" y="785446"/>
            <a:ext cx="1620210" cy="66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PJI</a:t>
            </a:r>
          </a:p>
        </p:txBody>
      </p:sp>
    </p:spTree>
    <p:extLst>
      <p:ext uri="{BB962C8B-B14F-4D97-AF65-F5344CB8AC3E}">
        <p14:creationId xmlns:p14="http://schemas.microsoft.com/office/powerpoint/2010/main" val="319076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4AE543E-50D1-D149-C927-ECCDBBB3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40" y="1718665"/>
            <a:ext cx="2296949" cy="495978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49A66C5-398A-73C8-10B1-A7049972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35697" y="2890309"/>
            <a:ext cx="4959784" cy="261649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2C96CB6-C3BD-0B4B-E095-520EF9EF9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03" y="1046177"/>
            <a:ext cx="2004943" cy="559110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1BCC9B-723A-D11A-8B78-923D572D8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597" y="1046174"/>
            <a:ext cx="2004943" cy="559110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9F559D4-9955-2554-755D-2451FCDBDB0F}"/>
              </a:ext>
            </a:extLst>
          </p:cNvPr>
          <p:cNvSpPr txBox="1"/>
          <p:nvPr/>
        </p:nvSpPr>
        <p:spPr>
          <a:xfrm>
            <a:off x="414720" y="479095"/>
            <a:ext cx="438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Nincs PJI, 2020.07. hó</a:t>
            </a:r>
          </a:p>
          <a:p>
            <a:r>
              <a:rPr lang="hu-HU" sz="3600" dirty="0"/>
              <a:t>(10 hónap csere után)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FE3AF9B-99DC-39D6-154C-7F12BE0AE9F4}"/>
              </a:ext>
            </a:extLst>
          </p:cNvPr>
          <p:cNvSpPr txBox="1"/>
          <p:nvPr/>
        </p:nvSpPr>
        <p:spPr>
          <a:xfrm>
            <a:off x="6979306" y="368738"/>
            <a:ext cx="509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CCK, </a:t>
            </a:r>
            <a:r>
              <a:rPr lang="hu-HU" sz="3600" dirty="0" err="1"/>
              <a:t>postop</a:t>
            </a:r>
            <a:r>
              <a:rPr lang="hu-HU" sz="3600" dirty="0"/>
              <a:t> 3. hónap, OK</a:t>
            </a:r>
          </a:p>
        </p:txBody>
      </p:sp>
    </p:spTree>
    <p:extLst>
      <p:ext uri="{BB962C8B-B14F-4D97-AF65-F5344CB8AC3E}">
        <p14:creationId xmlns:p14="http://schemas.microsoft.com/office/powerpoint/2010/main" val="306687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780791F-FC00-6C86-2DE2-C2889A73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51" y="1277011"/>
            <a:ext cx="2139389" cy="543384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83725DB-52F1-D1B8-1FD1-43DE510A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398" y="1277012"/>
            <a:ext cx="2139390" cy="543384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4DF8926-A740-ED68-F8C7-2040BD0D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97" y="1119349"/>
            <a:ext cx="2139390" cy="54338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EA22198-37DF-B822-130D-72C010812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470" y="1119346"/>
            <a:ext cx="2139391" cy="543385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90AF935-5942-D58B-1F2C-E2D677F08FF9}"/>
              </a:ext>
            </a:extLst>
          </p:cNvPr>
          <p:cNvSpPr txBox="1"/>
          <p:nvPr/>
        </p:nvSpPr>
        <p:spPr>
          <a:xfrm>
            <a:off x="804041" y="173421"/>
            <a:ext cx="439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Postop</a:t>
            </a:r>
            <a:r>
              <a:rPr lang="hu-HU" sz="3600" dirty="0"/>
              <a:t> 1.5 év, lazulás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6F68EF9-BAC3-066C-4B7A-A636CC8BCD00}"/>
              </a:ext>
            </a:extLst>
          </p:cNvPr>
          <p:cNvSpPr txBox="1"/>
          <p:nvPr/>
        </p:nvSpPr>
        <p:spPr>
          <a:xfrm>
            <a:off x="6780050" y="94591"/>
            <a:ext cx="524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Postop</a:t>
            </a:r>
            <a:r>
              <a:rPr lang="hu-HU" sz="3600" dirty="0"/>
              <a:t> 2 év, </a:t>
            </a:r>
            <a:r>
              <a:rPr lang="hu-HU" sz="3600" dirty="0" err="1"/>
              <a:t>femur</a:t>
            </a:r>
            <a:r>
              <a:rPr lang="hu-HU" sz="3600" dirty="0"/>
              <a:t> </a:t>
            </a:r>
            <a:r>
              <a:rPr lang="hu-HU" sz="3600" dirty="0" err="1"/>
              <a:t>fractura</a:t>
            </a:r>
            <a:endParaRPr lang="hu-HU" sz="3600" dirty="0"/>
          </a:p>
          <a:p>
            <a:r>
              <a:rPr lang="hu-HU" sz="3600" dirty="0"/>
              <a:t>2022.06 hó, nincs PJI</a:t>
            </a:r>
          </a:p>
        </p:txBody>
      </p:sp>
    </p:spTree>
    <p:extLst>
      <p:ext uri="{BB962C8B-B14F-4D97-AF65-F5344CB8AC3E}">
        <p14:creationId xmlns:p14="http://schemas.microsoft.com/office/powerpoint/2010/main" val="197766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3E8E842B-2971-191E-E0B1-0E63F29AF0E6}"/>
              </a:ext>
            </a:extLst>
          </p:cNvPr>
          <p:cNvGrpSpPr/>
          <p:nvPr/>
        </p:nvGrpSpPr>
        <p:grpSpPr>
          <a:xfrm>
            <a:off x="6781879" y="509385"/>
            <a:ext cx="4768460" cy="6142356"/>
            <a:chOff x="6781879" y="1817939"/>
            <a:chExt cx="4768460" cy="6142356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DC2E823C-31AC-9FAA-8E53-9C1CEE1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6265" y="2534582"/>
              <a:ext cx="2136187" cy="5425713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8FD87EA4-B481-79B6-5A34-1EE2AE56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3071" y="2487290"/>
              <a:ext cx="2154806" cy="5473005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429A266-39D9-B30A-8DCD-17A386D58951}"/>
                </a:ext>
              </a:extLst>
            </p:cNvPr>
            <p:cNvSpPr txBox="1"/>
            <p:nvPr/>
          </p:nvSpPr>
          <p:spPr>
            <a:xfrm>
              <a:off x="6781879" y="1817939"/>
              <a:ext cx="47684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/>
                <a:t>Lazult jobb térd TEP 4.5 éve</a:t>
              </a:r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841C807-B46A-90F7-7206-6C283E6E4416}"/>
              </a:ext>
            </a:extLst>
          </p:cNvPr>
          <p:cNvGrpSpPr/>
          <p:nvPr/>
        </p:nvGrpSpPr>
        <p:grpSpPr>
          <a:xfrm>
            <a:off x="2959198" y="1308539"/>
            <a:ext cx="1833526" cy="5402316"/>
            <a:chOff x="625895" y="1261241"/>
            <a:chExt cx="1833526" cy="5402316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93936111-8064-8B52-76F1-AA9874BB5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0" b="22529"/>
            <a:stretch/>
          </p:blipFill>
          <p:spPr>
            <a:xfrm>
              <a:off x="625895" y="1261241"/>
              <a:ext cx="1786229" cy="3575316"/>
            </a:xfrm>
            <a:prstGeom prst="rect">
              <a:avLst/>
            </a:prstGeom>
          </p:spPr>
        </p:pic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70FDED23-EABF-A12C-76CA-BDED73E25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387" r="5060"/>
            <a:stretch/>
          </p:blipFill>
          <p:spPr>
            <a:xfrm rot="-180000">
              <a:off x="673193" y="4789259"/>
              <a:ext cx="1786228" cy="1874298"/>
            </a:xfrm>
            <a:prstGeom prst="rect">
              <a:avLst/>
            </a:prstGeom>
          </p:spPr>
        </p:pic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895CFD86-04CF-39A1-14F4-151D8BDCC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75" y="1308538"/>
            <a:ext cx="2145597" cy="544961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13D9510-01DD-C287-9087-71BCD74A16B4}"/>
              </a:ext>
            </a:extLst>
          </p:cNvPr>
          <p:cNvSpPr txBox="1"/>
          <p:nvPr/>
        </p:nvSpPr>
        <p:spPr>
          <a:xfrm>
            <a:off x="625370" y="47293"/>
            <a:ext cx="5617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2022.07 hó revízió</a:t>
            </a:r>
          </a:p>
          <a:p>
            <a:r>
              <a:rPr lang="hu-HU" sz="2800" dirty="0" err="1"/>
              <a:t>Cerclage</a:t>
            </a:r>
            <a:r>
              <a:rPr lang="hu-HU" sz="2800" dirty="0"/>
              <a:t>, </a:t>
            </a:r>
            <a:r>
              <a:rPr lang="hu-HU" sz="2800" dirty="0" err="1"/>
              <a:t>sharp-fluted</a:t>
            </a:r>
            <a:r>
              <a:rPr lang="hu-HU" sz="2800" dirty="0"/>
              <a:t> </a:t>
            </a:r>
            <a:r>
              <a:rPr lang="hu-HU" sz="2800" dirty="0" err="1"/>
              <a:t>stem</a:t>
            </a:r>
            <a:endParaRPr lang="hu-HU" sz="2800" dirty="0"/>
          </a:p>
          <a:p>
            <a:r>
              <a:rPr lang="hu-HU" sz="2800" dirty="0" err="1"/>
              <a:t>augment</a:t>
            </a:r>
            <a:r>
              <a:rPr lang="hu-HU" sz="2800" dirty="0"/>
              <a:t> blokkok, PS </a:t>
            </a:r>
            <a:r>
              <a:rPr lang="hu-HU" sz="2800" dirty="0" err="1"/>
              <a:t>insert</a:t>
            </a:r>
            <a:endParaRPr lang="hu-HU" sz="2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69C278F-26CD-6847-0E54-595029CB094D}"/>
              </a:ext>
            </a:extLst>
          </p:cNvPr>
          <p:cNvSpPr txBox="1"/>
          <p:nvPr/>
        </p:nvSpPr>
        <p:spPr>
          <a:xfrm>
            <a:off x="7163543" y="1202121"/>
            <a:ext cx="41374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dirty="0"/>
              <a:t>Nem </a:t>
            </a:r>
            <a:r>
              <a:rPr lang="hu-HU" sz="3200" dirty="0" err="1"/>
              <a:t>progrediál</a:t>
            </a:r>
            <a:r>
              <a:rPr lang="hu-HU" sz="3200" dirty="0"/>
              <a:t>, AST?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A16CAB77-0E22-9E78-73B2-8C3188821AFE}"/>
              </a:ext>
            </a:extLst>
          </p:cNvPr>
          <p:cNvGrpSpPr/>
          <p:nvPr/>
        </p:nvGrpSpPr>
        <p:grpSpPr>
          <a:xfrm>
            <a:off x="6792178" y="275063"/>
            <a:ext cx="4580232" cy="6488299"/>
            <a:chOff x="6797645" y="268014"/>
            <a:chExt cx="4580232" cy="6488299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94E1AE44-117B-6B85-6E28-03BE418D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2279" y="1306697"/>
              <a:ext cx="2145598" cy="5449616"/>
            </a:xfrm>
            <a:prstGeom prst="rect">
              <a:avLst/>
            </a:prstGeom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4F3E6D11-0851-E2BB-BD1E-4E172B69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7645" y="1306693"/>
              <a:ext cx="2145599" cy="5449620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C548B6F1-51FC-CA77-320E-4D0DAE20D0CB}"/>
                </a:ext>
              </a:extLst>
            </p:cNvPr>
            <p:cNvSpPr txBox="1"/>
            <p:nvPr/>
          </p:nvSpPr>
          <p:spPr>
            <a:xfrm>
              <a:off x="6797645" y="268014"/>
              <a:ext cx="458023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2800" dirty="0"/>
                <a:t>2023.06. hó (1 év </a:t>
              </a:r>
              <a:r>
                <a:rPr lang="hu-HU" sz="2800" dirty="0" err="1"/>
                <a:t>postop</a:t>
              </a:r>
              <a:r>
                <a:rPr lang="hu-HU" sz="2800" dirty="0"/>
                <a:t>)</a:t>
              </a:r>
            </a:p>
            <a:p>
              <a:r>
                <a:rPr lang="hu-HU" sz="2800" dirty="0"/>
                <a:t>Panaszmentes, nincs PJI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4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0945FAD-C4C5-8355-6430-742499FF6A35}"/>
              </a:ext>
            </a:extLst>
          </p:cNvPr>
          <p:cNvSpPr txBox="1"/>
          <p:nvPr/>
        </p:nvSpPr>
        <p:spPr>
          <a:xfrm>
            <a:off x="2288627" y="2659559"/>
            <a:ext cx="7614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40969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E63AFD-A222-0913-629B-E87A256A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72"/>
            <a:ext cx="2574472" cy="1325563"/>
          </a:xfrm>
        </p:spPr>
        <p:txBody>
          <a:bodyPr>
            <a:normAutofit/>
          </a:bodyPr>
          <a:lstStyle/>
          <a:p>
            <a:r>
              <a:rPr lang="hu-HU" sz="3600" dirty="0"/>
              <a:t>2 év </a:t>
            </a:r>
            <a:r>
              <a:rPr lang="hu-HU" sz="3600" dirty="0" err="1"/>
              <a:t>postop</a:t>
            </a:r>
            <a:br>
              <a:rPr lang="hu-HU" sz="3600" dirty="0"/>
            </a:br>
            <a:r>
              <a:rPr lang="hu-HU" sz="3600" dirty="0"/>
              <a:t>2014.11. hó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D8DE1A-64FA-06E7-FD32-522976E10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8D8653-2D37-D98A-50FD-ABBD5205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73" y="1690686"/>
            <a:ext cx="2535270" cy="491331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ACE8818-18FF-3206-0B95-BBE349C2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72" y="1690688"/>
            <a:ext cx="2535269" cy="4913312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2621B8DB-665B-886D-5ABE-EAA7726C574C}"/>
              </a:ext>
            </a:extLst>
          </p:cNvPr>
          <p:cNvGrpSpPr/>
          <p:nvPr/>
        </p:nvGrpSpPr>
        <p:grpSpPr>
          <a:xfrm>
            <a:off x="6190814" y="83108"/>
            <a:ext cx="5609388" cy="6555575"/>
            <a:chOff x="6190814" y="83108"/>
            <a:chExt cx="5609388" cy="655557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11D73BB4-8B01-2C4F-5CEE-3EC6C52E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6625" y="1238148"/>
              <a:ext cx="2763577" cy="5355769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11589FAC-B749-6D59-18D2-A024268B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190814" y="1282912"/>
              <a:ext cx="2763578" cy="5355771"/>
            </a:xfrm>
            <a:prstGeom prst="rect">
              <a:avLst/>
            </a:prstGeom>
          </p:spPr>
        </p:pic>
        <p:sp>
          <p:nvSpPr>
            <p:cNvPr id="8" name="Cím 1">
              <a:extLst>
                <a:ext uri="{FF2B5EF4-FFF2-40B4-BE49-F238E27FC236}">
                  <a16:creationId xmlns:a16="http://schemas.microsoft.com/office/drawing/2014/main" id="{6F667141-0DF8-2095-FF17-B7631C22093B}"/>
                </a:ext>
              </a:extLst>
            </p:cNvPr>
            <p:cNvSpPr txBox="1">
              <a:spLocks/>
            </p:cNvSpPr>
            <p:nvPr/>
          </p:nvSpPr>
          <p:spPr>
            <a:xfrm>
              <a:off x="6421036" y="83108"/>
              <a:ext cx="457520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600" dirty="0"/>
                <a:t>2014.12. hó, </a:t>
              </a:r>
              <a:r>
                <a:rPr lang="hu-HU" sz="3600" dirty="0" err="1"/>
                <a:t>uni</a:t>
              </a:r>
              <a:r>
                <a:rPr lang="hu-HU" sz="3600" dirty="0"/>
                <a:t> </a:t>
              </a:r>
              <a:r>
                <a:rPr lang="hu-HU" sz="3600" dirty="0" err="1"/>
                <a:t>spacer</a:t>
              </a:r>
              <a:endParaRPr lang="hu-HU" sz="3600" dirty="0"/>
            </a:p>
            <a:p>
              <a:r>
                <a:rPr lang="hu-HU" sz="3600" dirty="0"/>
                <a:t>(nincs kórokozó)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A36A31-DD2F-DF5E-930B-8ABA0617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236172"/>
            <a:ext cx="5767754" cy="1325563"/>
          </a:xfrm>
        </p:spPr>
        <p:txBody>
          <a:bodyPr>
            <a:normAutofit/>
          </a:bodyPr>
          <a:lstStyle/>
          <a:p>
            <a:r>
              <a:rPr lang="hu-HU" sz="3600" dirty="0"/>
              <a:t>3 hó </a:t>
            </a:r>
            <a:r>
              <a:rPr lang="hu-HU" sz="3600" dirty="0" err="1"/>
              <a:t>spacer</a:t>
            </a:r>
            <a:r>
              <a:rPr lang="hu-HU" sz="3600" dirty="0"/>
              <a:t> után 2015.02. hó (</a:t>
            </a:r>
            <a:r>
              <a:rPr lang="hu-HU" sz="3600" dirty="0" err="1"/>
              <a:t>culture</a:t>
            </a:r>
            <a:r>
              <a:rPr lang="hu-HU" sz="3600" dirty="0"/>
              <a:t> </a:t>
            </a:r>
            <a:r>
              <a:rPr lang="hu-HU" sz="3600" dirty="0" err="1"/>
              <a:t>neg</a:t>
            </a:r>
            <a:r>
              <a:rPr lang="hu-HU" sz="3600" dirty="0"/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154138B-80BA-2B26-4A45-24ACD24A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328160" cy="508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E11F87E-5675-B29C-2B83-484631E6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214" y="1347221"/>
            <a:ext cx="2602832" cy="534828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61D24A3-A265-8054-8AA3-03CF0D45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93" y="1422400"/>
            <a:ext cx="2602833" cy="5348288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0FFFEDE1-4562-8F0E-683E-AC0C75152FA8}"/>
              </a:ext>
            </a:extLst>
          </p:cNvPr>
          <p:cNvSpPr txBox="1">
            <a:spLocks/>
          </p:cNvSpPr>
          <p:nvPr/>
        </p:nvSpPr>
        <p:spPr>
          <a:xfrm>
            <a:off x="990600" y="341680"/>
            <a:ext cx="3147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2015.01. hó</a:t>
            </a:r>
          </a:p>
          <a:p>
            <a:r>
              <a:rPr lang="hu-HU" sz="3600" dirty="0"/>
              <a:t>Nincs kórokozó</a:t>
            </a:r>
          </a:p>
        </p:txBody>
      </p:sp>
    </p:spTree>
    <p:extLst>
      <p:ext uri="{BB962C8B-B14F-4D97-AF65-F5344CB8AC3E}">
        <p14:creationId xmlns:p14="http://schemas.microsoft.com/office/powerpoint/2010/main" val="11758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A5D06C-DED7-81F5-7F9D-7020FC8E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0665"/>
            <a:ext cx="4229099" cy="1325563"/>
          </a:xfrm>
        </p:spPr>
        <p:txBody>
          <a:bodyPr>
            <a:normAutofit fontScale="90000"/>
          </a:bodyPr>
          <a:lstStyle/>
          <a:p>
            <a:r>
              <a:rPr lang="hu-HU" sz="3600" dirty="0"/>
              <a:t>2 év </a:t>
            </a:r>
            <a:r>
              <a:rPr lang="hu-HU" sz="3600" dirty="0" err="1"/>
              <a:t>postop</a:t>
            </a:r>
            <a:br>
              <a:rPr lang="hu-HU" sz="3600" dirty="0"/>
            </a:br>
            <a:r>
              <a:rPr lang="hu-HU" sz="3600" dirty="0"/>
              <a:t>2017.07. hó</a:t>
            </a:r>
            <a:br>
              <a:rPr lang="hu-HU" sz="3600" dirty="0"/>
            </a:br>
            <a:r>
              <a:rPr lang="hu-HU" sz="3600" dirty="0"/>
              <a:t>(azonosított baktérium)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D3E0EC-9913-DD8F-4B59-E712431A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F69BDA9-BBF4-6D90-4C54-B30BDCCB4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2556099" cy="49366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5C2C293-3654-C885-A9BA-3F2D3078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0" y="1687739"/>
            <a:ext cx="2613782" cy="50963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1E20458-B827-FF58-E229-D29EB5164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174" y="1610860"/>
            <a:ext cx="2642046" cy="515143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5B3435-DEB0-72D6-D55E-FD66CCB18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682" y="1745795"/>
            <a:ext cx="2539342" cy="4951186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57E31C07-96AB-AFA6-E947-E74B94F4FA69}"/>
              </a:ext>
            </a:extLst>
          </p:cNvPr>
          <p:cNvSpPr txBox="1">
            <a:spLocks/>
          </p:cNvSpPr>
          <p:nvPr/>
        </p:nvSpPr>
        <p:spPr>
          <a:xfrm>
            <a:off x="7361684" y="460147"/>
            <a:ext cx="34495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2017.11. hó</a:t>
            </a:r>
          </a:p>
          <a:p>
            <a:r>
              <a:rPr lang="hu-HU" sz="3600" dirty="0"/>
              <a:t>Nincs </a:t>
            </a:r>
            <a:r>
              <a:rPr lang="hu-HU" sz="3600" dirty="0" err="1"/>
              <a:t>kórókozó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300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9A5FED-AB58-0E4D-06FD-9992E4B7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559"/>
            <a:ext cx="4566139" cy="1325563"/>
          </a:xfrm>
        </p:spPr>
        <p:txBody>
          <a:bodyPr>
            <a:normAutofit/>
          </a:bodyPr>
          <a:lstStyle/>
          <a:p>
            <a:r>
              <a:rPr lang="hu-HU" sz="3600" dirty="0"/>
              <a:t>4 hó </a:t>
            </a:r>
            <a:r>
              <a:rPr lang="hu-HU" sz="3600" dirty="0" err="1"/>
              <a:t>spacer</a:t>
            </a:r>
            <a:r>
              <a:rPr lang="hu-HU" sz="3600" dirty="0"/>
              <a:t> után, 2017.12. hó, nincs </a:t>
            </a:r>
            <a:r>
              <a:rPr lang="hu-HU" sz="3600" dirty="0" err="1"/>
              <a:t>bakt</a:t>
            </a:r>
            <a:r>
              <a:rPr lang="hu-HU" sz="3600" dirty="0"/>
              <a:t>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AFF926-6899-5412-9F74-5319DFC6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19BCA18-A4D1-3E42-92A0-4280B5C0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5" y="1233713"/>
            <a:ext cx="2811398" cy="548163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52030B5-2DF3-7710-0B4B-AD929DE5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84982" y="1233713"/>
            <a:ext cx="2811398" cy="54816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950FDAB-CAB5-9D3E-5C15-8006D379A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117" y="1233712"/>
            <a:ext cx="2384556" cy="555307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7E4235E-493E-AE7A-A54F-DEFBE0072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725" y="1233712"/>
            <a:ext cx="2384556" cy="5553075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D75B5FA7-F8F9-2233-6D03-7C6E32C0A4DD}"/>
              </a:ext>
            </a:extLst>
          </p:cNvPr>
          <p:cNvSpPr txBox="1">
            <a:spLocks/>
          </p:cNvSpPr>
          <p:nvPr/>
        </p:nvSpPr>
        <p:spPr>
          <a:xfrm>
            <a:off x="6689247" y="52354"/>
            <a:ext cx="5010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5 év </a:t>
            </a:r>
            <a:r>
              <a:rPr lang="hu-HU" sz="3600" dirty="0" err="1"/>
              <a:t>postop</a:t>
            </a:r>
            <a:endParaRPr lang="hu-HU" sz="3600" dirty="0"/>
          </a:p>
          <a:p>
            <a:r>
              <a:rPr lang="hu-HU" sz="3600" dirty="0"/>
              <a:t>2022.11. hó (10 év </a:t>
            </a:r>
            <a:r>
              <a:rPr lang="hu-HU" sz="3600" dirty="0" err="1"/>
              <a:t>uni</a:t>
            </a:r>
            <a:r>
              <a:rPr lang="hu-HU" sz="3600" dirty="0"/>
              <a:t> után)</a:t>
            </a:r>
          </a:p>
        </p:txBody>
      </p:sp>
    </p:spTree>
    <p:extLst>
      <p:ext uri="{BB962C8B-B14F-4D97-AF65-F5344CB8AC3E}">
        <p14:creationId xmlns:p14="http://schemas.microsoft.com/office/powerpoint/2010/main" val="820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897A83A-8526-4ACB-167F-36C801D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36" y="1813868"/>
            <a:ext cx="5307607" cy="476250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F9A3F61-E959-EB87-C9A7-2A628C9E25C4}"/>
              </a:ext>
            </a:extLst>
          </p:cNvPr>
          <p:cNvSpPr txBox="1"/>
          <p:nvPr/>
        </p:nvSpPr>
        <p:spPr>
          <a:xfrm>
            <a:off x="269416" y="406626"/>
            <a:ext cx="900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61 éves férfi, </a:t>
            </a:r>
            <a:r>
              <a:rPr lang="hu-HU" sz="3600" dirty="0" err="1"/>
              <a:t>mko</a:t>
            </a:r>
            <a:r>
              <a:rPr lang="hu-HU" sz="3600" dirty="0"/>
              <a:t> kezelt lábszárfekély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86AB8A91-96D1-C9FF-1241-312DC704DA10}"/>
              </a:ext>
            </a:extLst>
          </p:cNvPr>
          <p:cNvGrpSpPr/>
          <p:nvPr/>
        </p:nvGrpSpPr>
        <p:grpSpPr>
          <a:xfrm>
            <a:off x="269416" y="1271588"/>
            <a:ext cx="9260347" cy="561763"/>
            <a:chOff x="269416" y="1271588"/>
            <a:chExt cx="9260347" cy="561763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6533093D-AA11-1676-84C0-A7B9BB618F37}"/>
                </a:ext>
              </a:extLst>
            </p:cNvPr>
            <p:cNvSpPr txBox="1"/>
            <p:nvPr/>
          </p:nvSpPr>
          <p:spPr>
            <a:xfrm>
              <a:off x="269416" y="1271588"/>
              <a:ext cx="3439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 err="1"/>
                <a:t>Preop</a:t>
              </a:r>
              <a:r>
                <a:rPr lang="hu-HU" sz="2800" dirty="0"/>
                <a:t> nem terhelt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331707CF-D8F6-9E40-8070-AFE73B05A400}"/>
                </a:ext>
              </a:extLst>
            </p:cNvPr>
            <p:cNvSpPr txBox="1"/>
            <p:nvPr/>
          </p:nvSpPr>
          <p:spPr>
            <a:xfrm>
              <a:off x="6657975" y="1310131"/>
              <a:ext cx="2871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 err="1"/>
                <a:t>Preop</a:t>
              </a:r>
              <a:r>
                <a:rPr lang="hu-HU" sz="2800" dirty="0"/>
                <a:t> terhelt</a:t>
              </a:r>
            </a:p>
          </p:txBody>
        </p: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ECD75ABE-A990-FFA7-F203-BBA7603BC9FD}"/>
              </a:ext>
            </a:extLst>
          </p:cNvPr>
          <p:cNvGrpSpPr/>
          <p:nvPr/>
        </p:nvGrpSpPr>
        <p:grpSpPr>
          <a:xfrm>
            <a:off x="6459323" y="1813869"/>
            <a:ext cx="5575300" cy="4762500"/>
            <a:chOff x="6459323" y="1813869"/>
            <a:chExt cx="5575300" cy="4762500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2141ED37-383A-F334-B2D2-1A3E27D34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9323" y="1813869"/>
              <a:ext cx="5575300" cy="4762500"/>
            </a:xfrm>
            <a:prstGeom prst="rect">
              <a:avLst/>
            </a:prstGeom>
          </p:spPr>
        </p:pic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952C2EA0-999E-9B2E-1AC5-059960378733}"/>
                </a:ext>
              </a:extLst>
            </p:cNvPr>
            <p:cNvSpPr/>
            <p:nvPr/>
          </p:nvSpPr>
          <p:spPr>
            <a:xfrm>
              <a:off x="8875986" y="5833241"/>
              <a:ext cx="653777" cy="4099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8195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DA9CA68-F740-554F-BA52-0E6BB7F1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878" y="1161142"/>
            <a:ext cx="2704175" cy="543015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358C716-3331-B2EA-DA43-7E18E946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057" y="1161142"/>
            <a:ext cx="3478354" cy="54301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DD58E25-EAE6-8D96-3397-2A7CA9EE1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61" y="1044120"/>
            <a:ext cx="2659669" cy="54301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A15B04A-488A-D190-E732-0C6C04DD8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842" y="1044120"/>
            <a:ext cx="2659669" cy="5430157"/>
          </a:xfrm>
          <a:prstGeom prst="rect">
            <a:avLst/>
          </a:prstGeom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E5A4C8E3-675D-EA13-A9DF-28A85C6C4DBC}"/>
              </a:ext>
            </a:extLst>
          </p:cNvPr>
          <p:cNvCxnSpPr/>
          <p:nvPr/>
        </p:nvCxnSpPr>
        <p:spPr>
          <a:xfrm>
            <a:off x="5624622" y="572556"/>
            <a:ext cx="0" cy="62338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8883C09A-774E-F962-DF57-F0FAE552969B}"/>
              </a:ext>
            </a:extLst>
          </p:cNvPr>
          <p:cNvSpPr txBox="1"/>
          <p:nvPr/>
        </p:nvSpPr>
        <p:spPr>
          <a:xfrm>
            <a:off x="189171" y="110358"/>
            <a:ext cx="854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Postop</a:t>
            </a:r>
            <a:r>
              <a:rPr lang="hu-HU" sz="3600" dirty="0"/>
              <a:t> (8 hónap különbséggel, 2018-2019)</a:t>
            </a:r>
          </a:p>
        </p:txBody>
      </p:sp>
    </p:spTree>
    <p:extLst>
      <p:ext uri="{BB962C8B-B14F-4D97-AF65-F5344CB8AC3E}">
        <p14:creationId xmlns:p14="http://schemas.microsoft.com/office/powerpoint/2010/main" val="156532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7A5B606-4ABF-8340-B679-A1179FD2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7" y="1494970"/>
            <a:ext cx="2535261" cy="517615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C4B381A-3258-6491-24CA-FEC62A3B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1494969"/>
            <a:ext cx="2784946" cy="517615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A47BA49-0D89-42BE-4576-CE5D5752E57F}"/>
              </a:ext>
            </a:extLst>
          </p:cNvPr>
          <p:cNvSpPr txBox="1"/>
          <p:nvPr/>
        </p:nvSpPr>
        <p:spPr>
          <a:xfrm>
            <a:off x="600075" y="385032"/>
            <a:ext cx="3913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2 év </a:t>
            </a:r>
            <a:r>
              <a:rPr lang="hu-HU" sz="2800" dirty="0" err="1"/>
              <a:t>postop</a:t>
            </a:r>
            <a:r>
              <a:rPr lang="hu-HU" sz="2800" dirty="0"/>
              <a:t>, 2021.04. hó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10E4E264-0DDC-0624-B5FD-9EFAC6812562}"/>
              </a:ext>
            </a:extLst>
          </p:cNvPr>
          <p:cNvGrpSpPr/>
          <p:nvPr/>
        </p:nvGrpSpPr>
        <p:grpSpPr>
          <a:xfrm>
            <a:off x="6443326" y="642978"/>
            <a:ext cx="5309343" cy="6027452"/>
            <a:chOff x="6806739" y="678147"/>
            <a:chExt cx="5309343" cy="6027452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6C417ED2-D1B4-E7EB-161C-1B4D457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8002" y="1494969"/>
              <a:ext cx="2718080" cy="5051879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F2C8DF24-EA37-4D81-DBE0-94D832B0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5325" y="1494968"/>
              <a:ext cx="2433647" cy="5210631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4149B91-C31E-DE3E-F3C9-A9EEDB4F8882}"/>
                </a:ext>
              </a:extLst>
            </p:cNvPr>
            <p:cNvSpPr txBox="1"/>
            <p:nvPr/>
          </p:nvSpPr>
          <p:spPr>
            <a:xfrm>
              <a:off x="6806739" y="678147"/>
              <a:ext cx="4852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/>
                <a:t>Statikus AB </a:t>
              </a:r>
              <a:r>
                <a:rPr lang="hu-HU" sz="2800" dirty="0" err="1"/>
                <a:t>spacer</a:t>
              </a:r>
              <a:r>
                <a:rPr lang="hu-HU" sz="2800" dirty="0"/>
                <a:t>, 2021.05. hó</a:t>
              </a:r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FD31FC6D-6EB4-DF4A-8DAE-D75BD819AF10}"/>
              </a:ext>
            </a:extLst>
          </p:cNvPr>
          <p:cNvSpPr txBox="1"/>
          <p:nvPr/>
        </p:nvSpPr>
        <p:spPr>
          <a:xfrm>
            <a:off x="410307" y="1066800"/>
            <a:ext cx="1046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Azonosított baktérium					nincs baktérium</a:t>
            </a:r>
          </a:p>
        </p:txBody>
      </p:sp>
    </p:spTree>
    <p:extLst>
      <p:ext uri="{BB962C8B-B14F-4D97-AF65-F5344CB8AC3E}">
        <p14:creationId xmlns:p14="http://schemas.microsoft.com/office/powerpoint/2010/main" val="41360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423</Words>
  <Application>Microsoft Macintosh PowerPoint</Application>
  <PresentationFormat>Szélesvásznú</PresentationFormat>
  <Paragraphs>77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2 év postop 2014.11. hó</vt:lpstr>
      <vt:lpstr>3 hó spacer után 2015.02. hó (culture neg)</vt:lpstr>
      <vt:lpstr>2 év postop 2017.07. hó (azonosított baktérium)</vt:lpstr>
      <vt:lpstr>4 hó spacer után, 2017.12. hó, nincs bakt.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Microsoft Office User</dc:creator>
  <cp:lastModifiedBy>Microsoft Office User</cp:lastModifiedBy>
  <cp:revision>13</cp:revision>
  <dcterms:created xsi:type="dcterms:W3CDTF">2023-10-29T16:13:17Z</dcterms:created>
  <dcterms:modified xsi:type="dcterms:W3CDTF">2023-11-10T10:49:12Z</dcterms:modified>
</cp:coreProperties>
</file>