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  <p:sldMasterId id="2147483749" r:id="rId5"/>
  </p:sldMasterIdLst>
  <p:notesMasterIdLst>
    <p:notesMasterId r:id="rId59"/>
  </p:notesMasterIdLst>
  <p:sldIdLst>
    <p:sldId id="256" r:id="rId6"/>
    <p:sldId id="439" r:id="rId7"/>
    <p:sldId id="422" r:id="rId8"/>
    <p:sldId id="383" r:id="rId9"/>
    <p:sldId id="382" r:id="rId10"/>
    <p:sldId id="425" r:id="rId11"/>
    <p:sldId id="424" r:id="rId12"/>
    <p:sldId id="388" r:id="rId13"/>
    <p:sldId id="377" r:id="rId14"/>
    <p:sldId id="390" r:id="rId15"/>
    <p:sldId id="416" r:id="rId16"/>
    <p:sldId id="444" r:id="rId17"/>
    <p:sldId id="426" r:id="rId18"/>
    <p:sldId id="429" r:id="rId19"/>
    <p:sldId id="428" r:id="rId20"/>
    <p:sldId id="427" r:id="rId21"/>
    <p:sldId id="412" r:id="rId22"/>
    <p:sldId id="411" r:id="rId23"/>
    <p:sldId id="415" r:id="rId24"/>
    <p:sldId id="430" r:id="rId25"/>
    <p:sldId id="435" r:id="rId26"/>
    <p:sldId id="432" r:id="rId27"/>
    <p:sldId id="436" r:id="rId28"/>
    <p:sldId id="391" r:id="rId29"/>
    <p:sldId id="397" r:id="rId30"/>
    <p:sldId id="410" r:id="rId31"/>
    <p:sldId id="409" r:id="rId32"/>
    <p:sldId id="408" r:id="rId33"/>
    <p:sldId id="407" r:id="rId34"/>
    <p:sldId id="417" r:id="rId35"/>
    <p:sldId id="443" r:id="rId36"/>
    <p:sldId id="448" r:id="rId37"/>
    <p:sldId id="449" r:id="rId38"/>
    <p:sldId id="450" r:id="rId39"/>
    <p:sldId id="440" r:id="rId40"/>
    <p:sldId id="441" r:id="rId41"/>
    <p:sldId id="442" r:id="rId42"/>
    <p:sldId id="375" r:id="rId43"/>
    <p:sldId id="394" r:id="rId44"/>
    <p:sldId id="446" r:id="rId45"/>
    <p:sldId id="447" r:id="rId46"/>
    <p:sldId id="395" r:id="rId47"/>
    <p:sldId id="399" r:id="rId48"/>
    <p:sldId id="438" r:id="rId49"/>
    <p:sldId id="437" r:id="rId50"/>
    <p:sldId id="376" r:id="rId51"/>
    <p:sldId id="421" r:id="rId52"/>
    <p:sldId id="374" r:id="rId53"/>
    <p:sldId id="378" r:id="rId54"/>
    <p:sldId id="401" r:id="rId55"/>
    <p:sldId id="392" r:id="rId56"/>
    <p:sldId id="414" r:id="rId57"/>
    <p:sldId id="434" r:id="rId58"/>
  </p:sldIdLst>
  <p:sldSz cx="12192000" cy="6858000"/>
  <p:notesSz cx="6797675" cy="99282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ázs Anna" initials="BA" lastIdx="0" clrIdx="0">
    <p:extLst>
      <p:ext uri="{19B8F6BF-5375-455C-9EA6-DF929625EA0E}">
        <p15:presenceInfo xmlns:p15="http://schemas.microsoft.com/office/powerpoint/2012/main" userId="Balázs Anna" providerId="None"/>
      </p:ext>
    </p:extLst>
  </p:cmAuthor>
  <p:cmAuthor id="2" name="Tibor Smuczer" initials="TS" lastIdx="3" clrIdx="1">
    <p:extLst>
      <p:ext uri="{19B8F6BF-5375-455C-9EA6-DF929625EA0E}">
        <p15:presenceInfo xmlns:p15="http://schemas.microsoft.com/office/powerpoint/2012/main" userId="S-1-5-21-1123410761-2897165745-55517389-1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317"/>
    <a:srgbClr val="27888D"/>
    <a:srgbClr val="21A1CF"/>
    <a:srgbClr val="36414A"/>
    <a:srgbClr val="339966"/>
    <a:srgbClr val="D70F81"/>
    <a:srgbClr val="006666"/>
    <a:srgbClr val="EB701D"/>
    <a:srgbClr val="FFFFCC"/>
    <a:srgbClr val="FFB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Világos stílus 3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2479" autoAdjust="0"/>
  </p:normalViewPr>
  <p:slideViewPr>
    <p:cSldViewPr snapToGrid="0">
      <p:cViewPr varScale="1">
        <p:scale>
          <a:sx n="105" d="100"/>
          <a:sy n="105" d="100"/>
        </p:scale>
        <p:origin x="69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 snapToGrid="0">
      <p:cViewPr varScale="1">
        <p:scale>
          <a:sx n="83" d="100"/>
          <a:sy n="83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0E0C-E6F4-4014-BE8E-5F8B0F225936}" type="datetimeFigureOut">
              <a:rPr lang="hu-HU" smtClean="0"/>
              <a:t>2023. 11. 10.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D177D-6CA5-412B-AFF9-A33CD3A453D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64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054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Kary</a:t>
            </a:r>
            <a:r>
              <a:rPr lang="hu-HU" dirty="0"/>
              <a:t> Klára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45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481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865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929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073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3763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Vasas Gyuláné 067764307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35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164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Ózdi Józsefné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40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7973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Juhász Józsefné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41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826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Kary</a:t>
            </a:r>
            <a:r>
              <a:rPr lang="hu-HU" dirty="0"/>
              <a:t> Klára alt9792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177D-6CA5-412B-AFF9-A33CD3A453D6}" type="slidenum">
              <a:rPr lang="hu-HU" smtClean="0"/>
              <a:t>44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077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8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35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10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F472F208-A576-41AF-A2A8-C34C6647FB8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1975" y="790574"/>
            <a:ext cx="10925175" cy="1832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hu-HU" sz="4000" b="1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buNone/>
              <a:defRPr lang="hu-HU" sz="1800" i="1" kern="1200" dirty="0" smtClean="0">
                <a:solidFill>
                  <a:srgbClr val="278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buNone/>
              <a:defRPr lang="hu-HU" sz="1800" i="1" kern="1200" dirty="0" smtClean="0">
                <a:solidFill>
                  <a:srgbClr val="278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6" name="Tartalom helye 15">
            <a:extLst>
              <a:ext uri="{FF2B5EF4-FFF2-40B4-BE49-F238E27FC236}">
                <a16:creationId xmlns:a16="http://schemas.microsoft.com/office/drawing/2014/main" id="{62834D8A-B862-4176-BAA9-45E99E5650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1975" y="3231356"/>
            <a:ext cx="7934325" cy="3952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20000"/>
              </a:lnSpc>
              <a:buNone/>
              <a:defRPr lang="hu-HU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  <a:endParaRPr lang="en-GB" dirty="0"/>
          </a:p>
        </p:txBody>
      </p:sp>
      <p:sp>
        <p:nvSpPr>
          <p:cNvPr id="18" name="Tartalom helye 17">
            <a:extLst>
              <a:ext uri="{FF2B5EF4-FFF2-40B4-BE49-F238E27FC236}">
                <a16:creationId xmlns:a16="http://schemas.microsoft.com/office/drawing/2014/main" id="{EDB1F999-47FE-48FB-A2B5-616AA0DA4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974" y="5207519"/>
            <a:ext cx="7934325" cy="395288"/>
          </a:xfrm>
          <a:prstGeom prst="rect">
            <a:avLst/>
          </a:prstGeom>
        </p:spPr>
        <p:txBody>
          <a:bodyPr/>
          <a:lstStyle>
            <a:lvl1pPr>
              <a:defRPr lang="hu-HU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56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28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538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799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648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4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8633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847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519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6960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129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1297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5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6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41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46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6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5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60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C69E-B694-4C4B-AF4E-D084C195E70D}" type="datetimeFigureOut">
              <a:rPr lang="en-GB" smtClean="0"/>
              <a:t>10/11/2023</a:t>
            </a:fld>
            <a:endParaRPr lang="en-GB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074E-832F-42FC-84AC-9E7F20BB00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246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4BDA6-1342-44E0-A77B-477200B47275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4FE4A-210F-4503-B57E-F3452F49B1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234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460978" y="1952978"/>
            <a:ext cx="7416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Periprotetikus</a:t>
            </a:r>
            <a:r>
              <a:rPr lang="hu-H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törések a térd körül – </a:t>
            </a:r>
            <a:r>
              <a:rPr lang="hu-HU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esetbemutatások</a:t>
            </a:r>
          </a:p>
          <a:p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Előadó: Dr. Kromek Lóránd</a:t>
            </a:r>
          </a:p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2023.11.11</a:t>
            </a:r>
          </a:p>
          <a:p>
            <a:endParaRPr lang="hu-HU" sz="20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61CFC08-7056-F566-B2E8-B33AC491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772" y="3680178"/>
            <a:ext cx="3402487" cy="19587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Retrográd szegezés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7C6A9DE-F906-26D1-01E0-56AD58651469}"/>
              </a:ext>
            </a:extLst>
          </p:cNvPr>
          <p:cNvSpPr/>
          <p:nvPr/>
        </p:nvSpPr>
        <p:spPr>
          <a:xfrm>
            <a:off x="653921" y="1438275"/>
            <a:ext cx="106158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Megfelelő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csontállomány (legalább 2 csavar elhelyezése szükséges)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Minimál </a:t>
            </a:r>
            <a:r>
              <a:rPr lang="hu-HU" sz="2800" dirty="0" err="1">
                <a:solidFill>
                  <a:srgbClr val="333333"/>
                </a:solidFill>
              </a:rPr>
              <a:t>invazív</a:t>
            </a:r>
            <a:r>
              <a:rPr lang="hu-HU" sz="2800" dirty="0">
                <a:solidFill>
                  <a:srgbClr val="333333"/>
                </a:solidFill>
              </a:rPr>
              <a:t> lehetőség, korábbi metszés használata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Biomechanikailag</a:t>
            </a:r>
            <a:r>
              <a:rPr lang="hu-HU" sz="2800" dirty="0">
                <a:solidFill>
                  <a:srgbClr val="333333"/>
                </a:solidFill>
              </a:rPr>
              <a:t> kedvezőbb, mint a szögstabil lemez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Korábban terhelhető mint a lemez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Nem minden térd TEP alkalmas rá (protézis ismerete szükséges)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Azonos oldali csípő TEP, Gamma gondot jelenthet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DD0DE01-3612-1D8E-9A3C-CB3E78D5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92" y="4506841"/>
            <a:ext cx="3979478" cy="215048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F7B5C99-66F1-79EA-D49B-4D9A5BF0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823" y="4069344"/>
            <a:ext cx="2024047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8191" y="238125"/>
            <a:ext cx="11732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 éves férfi, 10 éve TEP,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II., 	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II-III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CD86DD93-6446-6EBC-D8BC-5C8E643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0" r="55"/>
          <a:stretch/>
        </p:blipFill>
        <p:spPr>
          <a:xfrm>
            <a:off x="391662" y="1438275"/>
            <a:ext cx="3144891" cy="514512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67F4557-DF18-018E-CE2B-C0C49CAF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8" r="8127"/>
          <a:stretch/>
        </p:blipFill>
        <p:spPr>
          <a:xfrm>
            <a:off x="3536553" y="1561563"/>
            <a:ext cx="2986167" cy="50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0DD34D-C433-D9BD-E05F-482669A7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34AD17A-0D66-FED0-139C-EB2B1A1BF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20" t="9679" r="13592"/>
          <a:stretch/>
        </p:blipFill>
        <p:spPr>
          <a:xfrm>
            <a:off x="1704875" y="1690688"/>
            <a:ext cx="2363865" cy="43513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D7B889A-D87F-ED13-4C05-3F2EED43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83" y="1690688"/>
            <a:ext cx="2242086" cy="431170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C478463-EDDC-0B4D-CE55-05955D451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r="28446"/>
          <a:stretch/>
        </p:blipFill>
        <p:spPr>
          <a:xfrm>
            <a:off x="9275673" y="1325063"/>
            <a:ext cx="2203270" cy="48768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A9389E1-E7F1-D398-FDE9-AA7FD7462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135" y="1569047"/>
            <a:ext cx="1981372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23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Lemezes rögzítés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7C6A9DE-F906-26D1-01E0-56AD58651469}"/>
              </a:ext>
            </a:extLst>
          </p:cNvPr>
          <p:cNvSpPr/>
          <p:nvPr/>
        </p:nvSpPr>
        <p:spPr>
          <a:xfrm>
            <a:off x="653921" y="1438275"/>
            <a:ext cx="106158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Megfelelő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csontállomány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Instabil és összetett törésekre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relatív stabilitás, </a:t>
            </a:r>
            <a:r>
              <a:rPr lang="hu-HU" sz="2800" b="1" dirty="0">
                <a:solidFill>
                  <a:srgbClr val="333333"/>
                </a:solidFill>
              </a:rPr>
              <a:t>kombinált lemezek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Minimál </a:t>
            </a:r>
            <a:r>
              <a:rPr lang="hu-HU" sz="2800" dirty="0" err="1">
                <a:solidFill>
                  <a:srgbClr val="333333"/>
                </a:solidFill>
              </a:rPr>
              <a:t>invazív</a:t>
            </a:r>
            <a:r>
              <a:rPr lang="hu-HU" sz="2800" dirty="0">
                <a:solidFill>
                  <a:srgbClr val="333333"/>
                </a:solidFill>
              </a:rPr>
              <a:t> lehetőség, </a:t>
            </a:r>
            <a:r>
              <a:rPr lang="hu-HU" sz="2800" dirty="0" err="1">
                <a:solidFill>
                  <a:srgbClr val="333333"/>
                </a:solidFill>
              </a:rPr>
              <a:t>preformált</a:t>
            </a:r>
            <a:r>
              <a:rPr lang="hu-HU" sz="2800" dirty="0">
                <a:solidFill>
                  <a:srgbClr val="333333"/>
                </a:solidFill>
              </a:rPr>
              <a:t> lemezek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Biomechanikailag</a:t>
            </a:r>
            <a:r>
              <a:rPr lang="hu-HU" sz="2800" dirty="0">
                <a:solidFill>
                  <a:srgbClr val="333333"/>
                </a:solidFill>
              </a:rPr>
              <a:t> kedvezőtlenebb, mint a retrográd szeg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Később (6-12hét) terhelhető mint a szeg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Azonos oldali csípő </a:t>
            </a:r>
            <a:r>
              <a:rPr lang="hu-HU" sz="2800" dirty="0" err="1">
                <a:solidFill>
                  <a:srgbClr val="333333"/>
                </a:solidFill>
              </a:rPr>
              <a:t>implant</a:t>
            </a:r>
            <a:r>
              <a:rPr lang="hu-HU" sz="2800" dirty="0">
                <a:solidFill>
                  <a:srgbClr val="333333"/>
                </a:solidFill>
              </a:rPr>
              <a:t>. nem jelent gondot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Im</a:t>
            </a:r>
            <a:r>
              <a:rPr lang="hu-HU" sz="2800" dirty="0">
                <a:solidFill>
                  <a:srgbClr val="333333"/>
                </a:solidFill>
              </a:rPr>
              <a:t>. </a:t>
            </a:r>
            <a:r>
              <a:rPr lang="hu-HU" sz="2800" dirty="0" err="1">
                <a:solidFill>
                  <a:srgbClr val="333333"/>
                </a:solidFill>
              </a:rPr>
              <a:t>Stem</a:t>
            </a:r>
            <a:r>
              <a:rPr lang="hu-HU" sz="2800" dirty="0">
                <a:solidFill>
                  <a:srgbClr val="333333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Infekció: 0-9%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Álízület: 0-19%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12AEE6E-5945-B868-6D87-92A82269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315" y="3948268"/>
            <a:ext cx="3889585" cy="265199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4C2816-1991-1EE4-5AE7-FD8AE7EA0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1" t="47746" r="16357"/>
          <a:stretch/>
        </p:blipFill>
        <p:spPr>
          <a:xfrm>
            <a:off x="4275908" y="4627767"/>
            <a:ext cx="3494401" cy="19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1FCC28C-FB75-1F71-E21C-E9A873486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7" r="-4" b="15719"/>
          <a:stretch/>
        </p:blipFill>
        <p:spPr>
          <a:xfrm>
            <a:off x="4" y="2624338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356DAC0-E022-8EC4-941F-881B5A202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477"/>
          <a:stretch/>
        </p:blipFill>
        <p:spPr>
          <a:xfrm>
            <a:off x="3143253" y="2722949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5D6B7A6-6243-8E1C-A4ED-4FB1A4257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89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1ABD94D-6426-170F-E9AF-307986279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6" b="12189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326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tovább?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A1F572D-2CCA-715B-61C6-D6577B9F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847" y="56080"/>
            <a:ext cx="2175484" cy="680192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BC20475-0E4F-81D2-B56B-0744ABE9C824}"/>
              </a:ext>
            </a:extLst>
          </p:cNvPr>
          <p:cNvSpPr txBox="1"/>
          <p:nvPr/>
        </p:nvSpPr>
        <p:spPr>
          <a:xfrm>
            <a:off x="391886" y="2142309"/>
            <a:ext cx="75154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tomporszeg?</a:t>
            </a:r>
          </a:p>
          <a:p>
            <a:r>
              <a:rPr lang="hu-HU" sz="4400" dirty="0"/>
              <a:t>DHS?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2550D77-E292-6FE8-BAF0-151A8629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081" y="490878"/>
            <a:ext cx="569415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Megoldva!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624B478-49B1-27AC-6161-86A1F430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45" r="2917"/>
          <a:stretch/>
        </p:blipFill>
        <p:spPr>
          <a:xfrm>
            <a:off x="7172432" y="344954"/>
            <a:ext cx="2168434" cy="63213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7C97EBF-4EBC-3558-2EE0-435CC961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35" y="344954"/>
            <a:ext cx="1800225" cy="63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éves nő, 4 éve TEP,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E649BCE-862F-390F-45A8-5C6ACB842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5" y="1668393"/>
            <a:ext cx="2261812" cy="449923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AE62437-A15F-EF45-586A-81B05787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953" y="1668393"/>
            <a:ext cx="2188654" cy="449314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22D3DEC-CD94-B141-B448-E533003E8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23" r="14715"/>
          <a:stretch/>
        </p:blipFill>
        <p:spPr>
          <a:xfrm>
            <a:off x="5471346" y="1668393"/>
            <a:ext cx="2107474" cy="306045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A1C5A96-BA48-3323-FEA6-3F57DC6D8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94" r="14288"/>
          <a:stretch/>
        </p:blipFill>
        <p:spPr>
          <a:xfrm>
            <a:off x="7717564" y="2221678"/>
            <a:ext cx="2107474" cy="29263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C873BC4-7B30-E71A-4AD1-96D0CDE80A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02" r="20795"/>
          <a:stretch/>
        </p:blipFill>
        <p:spPr>
          <a:xfrm>
            <a:off x="9963782" y="3229104"/>
            <a:ext cx="2000020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4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32637" y="101114"/>
            <a:ext cx="10187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Fix. Ex. +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femur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lemez +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humerus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lemez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602855F-E65E-E551-ADF8-00B1D2BB3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8"/>
          <a:stretch/>
        </p:blipFill>
        <p:spPr>
          <a:xfrm>
            <a:off x="6999512" y="1685196"/>
            <a:ext cx="1666048" cy="452328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CE707D1-3C74-2A8E-BABA-2D308102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2"/>
          <a:stretch/>
        </p:blipFill>
        <p:spPr>
          <a:xfrm>
            <a:off x="8846698" y="1695208"/>
            <a:ext cx="1494489" cy="452328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80A49C6-7925-C4C7-C435-743B2FB9B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60" y="1495916"/>
            <a:ext cx="604081" cy="518960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1AD85DE-1C6B-B835-32BF-8528A1F09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585" y="1542294"/>
            <a:ext cx="1085669" cy="482911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E6BEAD4-1913-A18D-0ECF-7766BC0CD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932" y="1548914"/>
            <a:ext cx="1666047" cy="48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hónap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A606185-C5F1-C278-E008-10B703664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1" y="1668393"/>
            <a:ext cx="2280102" cy="421270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81A0B78-9180-C49E-E5F8-1D4ED521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478" y="1674489"/>
            <a:ext cx="1859441" cy="420660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CDFB626-E93D-3BFA-54CC-37DE35373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273" y="1659879"/>
            <a:ext cx="2145687" cy="422121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2F4DC15-95AE-DF66-25A0-8B2DC63EF4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14"/>
          <a:stretch/>
        </p:blipFill>
        <p:spPr>
          <a:xfrm>
            <a:off x="7787244" y="1595673"/>
            <a:ext cx="2145688" cy="42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5A4D63C-49F5-70EE-B8F0-AE2FE2B6D11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hu-HU" dirty="0" err="1"/>
              <a:t>Etiológia</a:t>
            </a:r>
            <a:r>
              <a:rPr lang="hu-HU" dirty="0"/>
              <a:t>:</a:t>
            </a:r>
          </a:p>
          <a:p>
            <a:r>
              <a:rPr lang="hu-HU" dirty="0"/>
              <a:t>	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550AB2-5AFC-9F07-441E-8596A668A79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1975" y="1881051"/>
            <a:ext cx="8756196" cy="3675018"/>
          </a:xfrm>
        </p:spPr>
        <p:txBody>
          <a:bodyPr>
            <a:normAutofit fontScale="70000" lnSpcReduction="20000"/>
          </a:bodyPr>
          <a:lstStyle/>
          <a:p>
            <a:r>
              <a:rPr lang="hu-HU" sz="2300" dirty="0" err="1"/>
              <a:t>Femoral</a:t>
            </a:r>
            <a:r>
              <a:rPr lang="hu-HU" sz="2300" dirty="0"/>
              <a:t> </a:t>
            </a:r>
            <a:r>
              <a:rPr lang="hu-HU" sz="2300" dirty="0" err="1"/>
              <a:t>notching</a:t>
            </a:r>
            <a:r>
              <a:rPr lang="hu-HU" sz="2300" dirty="0"/>
              <a:t> 3mm </a:t>
            </a:r>
          </a:p>
          <a:p>
            <a:r>
              <a:rPr lang="hu-HU" sz="2300" dirty="0" err="1"/>
              <a:t>Inadequat</a:t>
            </a:r>
            <a:r>
              <a:rPr lang="hu-HU" sz="2300" dirty="0"/>
              <a:t> </a:t>
            </a:r>
            <a:r>
              <a:rPr lang="hu-HU" sz="2300" dirty="0" err="1"/>
              <a:t>femoralis</a:t>
            </a:r>
            <a:r>
              <a:rPr lang="hu-HU" sz="2300" dirty="0"/>
              <a:t> </a:t>
            </a:r>
            <a:r>
              <a:rPr lang="hu-HU" sz="2300" dirty="0" err="1"/>
              <a:t>remodeláció</a:t>
            </a:r>
            <a:endParaRPr lang="hu-HU" sz="2300" dirty="0"/>
          </a:p>
          <a:p>
            <a:r>
              <a:rPr lang="hu-HU" sz="2300" dirty="0"/>
              <a:t>Elasztikus modulus differencia</a:t>
            </a:r>
          </a:p>
          <a:p>
            <a:r>
              <a:rPr lang="hu-HU" sz="2300" dirty="0" err="1"/>
              <a:t>Endosteális</a:t>
            </a:r>
            <a:r>
              <a:rPr lang="hu-HU" sz="2300" dirty="0"/>
              <a:t> </a:t>
            </a:r>
            <a:r>
              <a:rPr lang="hu-HU" sz="2300" dirty="0" err="1"/>
              <a:t>ischaemia</a:t>
            </a:r>
            <a:endParaRPr lang="hu-HU" sz="2300" dirty="0"/>
          </a:p>
          <a:p>
            <a:r>
              <a:rPr lang="hu-HU" sz="2300" dirty="0" err="1"/>
              <a:t>Osteolysis</a:t>
            </a:r>
            <a:endParaRPr lang="hu-HU" sz="2300" dirty="0"/>
          </a:p>
          <a:p>
            <a:r>
              <a:rPr lang="hu-HU" sz="2300" dirty="0"/>
              <a:t>Minimális trauma-</a:t>
            </a:r>
            <a:r>
              <a:rPr lang="hu-HU" sz="2300" dirty="0" err="1"/>
              <a:t>rotatios</a:t>
            </a:r>
            <a:r>
              <a:rPr lang="hu-HU" sz="2300" dirty="0"/>
              <a:t> erők</a:t>
            </a:r>
          </a:p>
          <a:p>
            <a:r>
              <a:rPr lang="hu-HU" sz="2300" dirty="0" err="1"/>
              <a:t>Redressio</a:t>
            </a:r>
            <a:r>
              <a:rPr lang="hu-HU" sz="2300" dirty="0"/>
              <a:t> (MUA)</a:t>
            </a:r>
          </a:p>
          <a:p>
            <a:r>
              <a:rPr lang="hu-HU" sz="2900" b="1" dirty="0"/>
              <a:t>Osteoporosis/</a:t>
            </a:r>
            <a:r>
              <a:rPr lang="hu-HU" sz="2900" b="1" dirty="0" err="1"/>
              <a:t>osteopenia</a:t>
            </a:r>
            <a:r>
              <a:rPr lang="hu-HU" sz="2900" b="1" dirty="0"/>
              <a:t> (+- RA, </a:t>
            </a:r>
            <a:r>
              <a:rPr lang="hu-HU" sz="2900" b="1" dirty="0" err="1"/>
              <a:t>steroid</a:t>
            </a:r>
            <a:r>
              <a:rPr lang="hu-HU" sz="2900" b="1" dirty="0"/>
              <a:t>, </a:t>
            </a:r>
            <a:r>
              <a:rPr lang="hu-HU" sz="2900" b="1" dirty="0" err="1"/>
              <a:t>endocrin</a:t>
            </a:r>
            <a:r>
              <a:rPr lang="hu-HU" sz="2900" b="1" dirty="0"/>
              <a:t> bajok )</a:t>
            </a:r>
          </a:p>
          <a:p>
            <a:r>
              <a:rPr lang="hu-HU" sz="2900" b="1" dirty="0"/>
              <a:t>Neurológiai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4230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Kettős lemezes rögzítés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7C6A9DE-F906-26D1-01E0-56AD58651469}"/>
              </a:ext>
            </a:extLst>
          </p:cNvPr>
          <p:cNvSpPr/>
          <p:nvPr/>
        </p:nvSpPr>
        <p:spPr>
          <a:xfrm>
            <a:off x="653921" y="1438275"/>
            <a:ext cx="106158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Megfelelő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csontállomány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Gyenge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csontállomány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Instabil és összetett törésekre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333333"/>
                </a:solidFill>
              </a:rPr>
              <a:t>Nincs mód revízióra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Minimál </a:t>
            </a:r>
            <a:r>
              <a:rPr lang="hu-HU" sz="2800" dirty="0" err="1">
                <a:solidFill>
                  <a:srgbClr val="333333"/>
                </a:solidFill>
              </a:rPr>
              <a:t>invazív</a:t>
            </a:r>
            <a:r>
              <a:rPr lang="hu-HU" sz="2800" dirty="0">
                <a:solidFill>
                  <a:srgbClr val="333333"/>
                </a:solidFill>
              </a:rPr>
              <a:t> lehetőség, </a:t>
            </a:r>
            <a:r>
              <a:rPr lang="hu-HU" sz="2800" dirty="0" err="1">
                <a:solidFill>
                  <a:srgbClr val="333333"/>
                </a:solidFill>
              </a:rPr>
              <a:t>preformált</a:t>
            </a:r>
            <a:r>
              <a:rPr lang="hu-HU" sz="2800" dirty="0">
                <a:solidFill>
                  <a:srgbClr val="333333"/>
                </a:solidFill>
              </a:rPr>
              <a:t> lemezek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Femur</a:t>
            </a:r>
            <a:endParaRPr lang="hu-HU" sz="2800" dirty="0">
              <a:solidFill>
                <a:srgbClr val="333333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Humerus</a:t>
            </a:r>
            <a:r>
              <a:rPr lang="hu-HU" sz="2800" dirty="0">
                <a:solidFill>
                  <a:srgbClr val="333333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Biomechanikailag</a:t>
            </a:r>
            <a:r>
              <a:rPr lang="hu-HU" sz="2800" dirty="0">
                <a:solidFill>
                  <a:srgbClr val="333333"/>
                </a:solidFill>
              </a:rPr>
              <a:t> kedvezőbb mint egy lemez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Infekció: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Korábban terhelhető</a:t>
            </a:r>
          </a:p>
          <a:p>
            <a:endParaRPr lang="hu-HU" sz="2800" dirty="0">
              <a:solidFill>
                <a:srgbClr val="333333"/>
              </a:solidFill>
            </a:endParaRPr>
          </a:p>
        </p:txBody>
      </p:sp>
      <p:sp>
        <p:nvSpPr>
          <p:cNvPr id="4" name="Nyíl: felfelé mutató 3">
            <a:extLst>
              <a:ext uri="{FF2B5EF4-FFF2-40B4-BE49-F238E27FC236}">
                <a16:creationId xmlns:a16="http://schemas.microsoft.com/office/drawing/2014/main" id="{3BE5E50E-5C96-CF73-0DFA-59CF168CD530}"/>
              </a:ext>
            </a:extLst>
          </p:cNvPr>
          <p:cNvSpPr/>
          <p:nvPr/>
        </p:nvSpPr>
        <p:spPr>
          <a:xfrm>
            <a:off x="2473235" y="4972593"/>
            <a:ext cx="339634" cy="322217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E6A67C-AD45-633D-3BF8-1CD7F3CBE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10"/>
          <a:stretch/>
        </p:blipFill>
        <p:spPr>
          <a:xfrm>
            <a:off x="7991067" y="3646384"/>
            <a:ext cx="3626130" cy="28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0" y="58477"/>
            <a:ext cx="10963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éves nő, 3 hónapja fekszik</a:t>
            </a:r>
          </a:p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ASA: IV-V-VI…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WorkerZ\sanatmetal\sanat akademia logo 05\kuld\sa logo feher 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5038" y="238125"/>
            <a:ext cx="1800225" cy="952500"/>
          </a:xfrm>
          <a:prstGeom prst="rect">
            <a:avLst/>
          </a:prstGeom>
          <a:noFill/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F59162D-A02C-A7DC-6261-CD53478D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3" r="24928"/>
          <a:stretch/>
        </p:blipFill>
        <p:spPr>
          <a:xfrm>
            <a:off x="8295254" y="238125"/>
            <a:ext cx="2786743" cy="616828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E1DDCCC-C420-06DE-D216-E6B248D28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90" y="1664640"/>
            <a:ext cx="2490271" cy="4774079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39CAB82-D6F9-9273-3D8A-BE513F707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604" y="1668393"/>
            <a:ext cx="2865088" cy="47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59128" y="358982"/>
            <a:ext cx="5648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Megoldás?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7032212-9F2D-2B41-BF2B-00843F0B6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3" r="26520"/>
          <a:stretch/>
        </p:blipFill>
        <p:spPr>
          <a:xfrm>
            <a:off x="1078967" y="183785"/>
            <a:ext cx="2691844" cy="630453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B233AE2-FE5C-F248-AA3C-6F90CF9A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553" y="1567543"/>
            <a:ext cx="2038827" cy="3722914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429A43C-F2E5-E7F6-DD37-12534674D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3" r="31979"/>
          <a:stretch/>
        </p:blipFill>
        <p:spPr>
          <a:xfrm>
            <a:off x="7788649" y="1559132"/>
            <a:ext cx="1877868" cy="3722914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A30DFB5A-E68F-981E-1E34-7484F4758BCB}"/>
              </a:ext>
            </a:extLst>
          </p:cNvPr>
          <p:cNvSpPr txBox="1"/>
          <p:nvPr/>
        </p:nvSpPr>
        <p:spPr>
          <a:xfrm>
            <a:off x="4868091" y="5582194"/>
            <a:ext cx="391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Femorális</a:t>
            </a:r>
            <a:r>
              <a:rPr lang="hu-HU" sz="3600" dirty="0"/>
              <a:t> revízió</a:t>
            </a:r>
          </a:p>
        </p:txBody>
      </p:sp>
    </p:spTree>
    <p:extLst>
      <p:ext uri="{BB962C8B-B14F-4D97-AF65-F5344CB8AC3E}">
        <p14:creationId xmlns:p14="http://schemas.microsoft.com/office/powerpoint/2010/main" val="3973369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Revíziós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arthroplasztika</a:t>
            </a:r>
            <a:endParaRPr lang="hu-H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7C6A9DE-F906-26D1-01E0-56AD58651469}"/>
              </a:ext>
            </a:extLst>
          </p:cNvPr>
          <p:cNvSpPr/>
          <p:nvPr/>
        </p:nvSpPr>
        <p:spPr>
          <a:xfrm>
            <a:off x="653921" y="1438275"/>
            <a:ext cx="112315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Ha a protézis laza vagy a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csontállomány gyenge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Fiatal aktív betegnél / ….vagy idős, tehermentesítésre képtelen betegnél.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Idős betegnél rossz csontállománnyal: </a:t>
            </a: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</a:t>
            </a:r>
            <a:r>
              <a:rPr lang="hu-HU" sz="2800" dirty="0" err="1">
                <a:solidFill>
                  <a:srgbClr val="333333"/>
                </a:solidFill>
              </a:rPr>
              <a:t>femur</a:t>
            </a:r>
            <a:r>
              <a:rPr lang="hu-HU" sz="2800" dirty="0">
                <a:solidFill>
                  <a:srgbClr val="333333"/>
                </a:solidFill>
              </a:rPr>
              <a:t> pótlás (DFR)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Azonnal terhelhető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Maximális stabilitás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Sikerráta: 80-85%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>
              <a:solidFill>
                <a:srgbClr val="33333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rgbClr val="333333"/>
                </a:solidFill>
              </a:rPr>
              <a:t>Distalis</a:t>
            </a:r>
            <a:r>
              <a:rPr lang="hu-HU" sz="2800" dirty="0">
                <a:solidFill>
                  <a:srgbClr val="333333"/>
                </a:solidFill>
              </a:rPr>
              <a:t> </a:t>
            </a:r>
            <a:r>
              <a:rPr lang="hu-HU" sz="2800" dirty="0" err="1">
                <a:solidFill>
                  <a:srgbClr val="333333"/>
                </a:solidFill>
              </a:rPr>
              <a:t>femur</a:t>
            </a:r>
            <a:r>
              <a:rPr lang="hu-HU" sz="2800" dirty="0">
                <a:solidFill>
                  <a:srgbClr val="333333"/>
                </a:solidFill>
              </a:rPr>
              <a:t> álízület esetén!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Egyéb lehetőség: 2 lemez +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333333"/>
                </a:solidFill>
              </a:rPr>
              <a:t>Különböző csontpótlás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C00000"/>
                </a:solidFill>
              </a:rPr>
              <a:t>Csak 57% gyógyul!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57A4147-0A09-087C-DEC5-EDBE113C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6088"/>
            <a:ext cx="8263974" cy="6919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29BB631-88FB-4F97-32EC-C37EE6517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04"/>
          <a:stretch/>
        </p:blipFill>
        <p:spPr>
          <a:xfrm>
            <a:off x="5933051" y="2988950"/>
            <a:ext cx="2783522" cy="196085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593D57B-D624-FB35-6E45-F0F079E35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369" y="2954202"/>
            <a:ext cx="2872894" cy="196795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8402CFB-1B09-F708-D493-6C1FF39DB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573" y="4752527"/>
            <a:ext cx="2630466" cy="19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6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7311" y="154517"/>
            <a:ext cx="10963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Osteosynthesis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revíziós 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évnél idősebb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 törés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5D2BD0A-603E-3DB1-483D-0684095BE55C}"/>
              </a:ext>
            </a:extLst>
          </p:cNvPr>
          <p:cNvSpPr/>
          <p:nvPr/>
        </p:nvSpPr>
        <p:spPr>
          <a:xfrm>
            <a:off x="613611" y="5680049"/>
            <a:ext cx="10659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</a:rPr>
              <a:t>Hart GP, </a:t>
            </a:r>
            <a:r>
              <a:rPr lang="en-US" sz="1400" b="1" i="1" dirty="0" err="1">
                <a:solidFill>
                  <a:srgbClr val="0070C0"/>
                </a:solidFill>
              </a:rPr>
              <a:t>Kneisl</a:t>
            </a:r>
            <a:r>
              <a:rPr lang="en-US" sz="1400" b="1" i="1" dirty="0">
                <a:solidFill>
                  <a:srgbClr val="0070C0"/>
                </a:solidFill>
              </a:rPr>
              <a:t> JS, Springer BD, </a:t>
            </a:r>
            <a:r>
              <a:rPr lang="en-US" sz="1400" b="1" i="1" dirty="0" err="1">
                <a:solidFill>
                  <a:srgbClr val="0070C0"/>
                </a:solidFill>
              </a:rPr>
              <a:t>Patt</a:t>
            </a:r>
            <a:r>
              <a:rPr lang="en-US" sz="1400" b="1" i="1" dirty="0">
                <a:solidFill>
                  <a:srgbClr val="0070C0"/>
                </a:solidFill>
              </a:rPr>
              <a:t> JC, </a:t>
            </a:r>
            <a:r>
              <a:rPr lang="en-US" sz="1400" b="1" i="1" dirty="0" err="1">
                <a:solidFill>
                  <a:srgbClr val="0070C0"/>
                </a:solidFill>
              </a:rPr>
              <a:t>Karunakar</a:t>
            </a:r>
            <a:r>
              <a:rPr lang="en-US" sz="1400" b="1" i="1" dirty="0">
                <a:solidFill>
                  <a:srgbClr val="0070C0"/>
                </a:solidFill>
              </a:rPr>
              <a:t> MA</a:t>
            </a:r>
            <a:endParaRPr lang="en-GB" sz="1400" b="1" i="1" dirty="0">
              <a:solidFill>
                <a:srgbClr val="0070C0"/>
              </a:solidFill>
            </a:endParaRPr>
          </a:p>
          <a:p>
            <a:r>
              <a:rPr lang="en-US" sz="1400" b="1" i="1" dirty="0">
                <a:solidFill>
                  <a:srgbClr val="0070C0"/>
                </a:solidFill>
              </a:rPr>
              <a:t>Open Reduction vs Distal Femoral Replacement Arthroplasty for Comminuted Distal Femur Fractures in the Patients 70 Years and Older.</a:t>
            </a:r>
          </a:p>
          <a:p>
            <a:r>
              <a:rPr lang="en-US" sz="1400" b="1" i="1" dirty="0">
                <a:solidFill>
                  <a:srgbClr val="0070C0"/>
                </a:solidFill>
              </a:rPr>
              <a:t>J Arthroplasty. 2017 Jan;32(1):202-206. 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AADFF20-A4F3-581A-6481-F7363DB359E2}"/>
              </a:ext>
            </a:extLst>
          </p:cNvPr>
          <p:cNvSpPr/>
          <p:nvPr/>
        </p:nvSpPr>
        <p:spPr>
          <a:xfrm>
            <a:off x="357311" y="1707091"/>
            <a:ext cx="11524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38 </a:t>
            </a:r>
            <a:r>
              <a:rPr lang="hu-HU" sz="2400" dirty="0"/>
              <a:t>beteg</a:t>
            </a:r>
            <a:r>
              <a:rPr lang="en-US" sz="2400" dirty="0"/>
              <a:t>: 10 DFR vs. 28 ORIF</a:t>
            </a:r>
          </a:p>
          <a:p>
            <a:r>
              <a:rPr lang="en-US" sz="2400" dirty="0" err="1"/>
              <a:t>Átlag</a:t>
            </a:r>
            <a:r>
              <a:rPr lang="en-US" sz="2400" dirty="0"/>
              <a:t> </a:t>
            </a:r>
            <a:r>
              <a:rPr lang="en-US" sz="2400" dirty="0" err="1"/>
              <a:t>életkor</a:t>
            </a:r>
            <a:r>
              <a:rPr lang="en-US" sz="2400" dirty="0"/>
              <a:t> 82 </a:t>
            </a:r>
            <a:r>
              <a:rPr lang="en-US" sz="2400" dirty="0" err="1"/>
              <a:t>év</a:t>
            </a:r>
            <a:r>
              <a:rPr lang="en-US" sz="2400" dirty="0"/>
              <a:t> </a:t>
            </a:r>
          </a:p>
          <a:p>
            <a:r>
              <a:rPr lang="en-US" sz="2400" dirty="0"/>
              <a:t>Reop. </a:t>
            </a:r>
            <a:r>
              <a:rPr lang="en-US" sz="2400" dirty="0" err="1"/>
              <a:t>arány</a:t>
            </a:r>
            <a:r>
              <a:rPr lang="en-US" sz="2400" dirty="0"/>
              <a:t> 11% ORIF </a:t>
            </a:r>
            <a:r>
              <a:rPr lang="en-US" sz="2400" dirty="0" err="1"/>
              <a:t>csoportban</a:t>
            </a:r>
            <a:r>
              <a:rPr lang="en-US" sz="2400" dirty="0"/>
              <a:t>, 10% DRF </a:t>
            </a:r>
            <a:r>
              <a:rPr lang="en-US" sz="2400" dirty="0" err="1"/>
              <a:t>csoportban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ORIF </a:t>
            </a:r>
            <a:r>
              <a:rPr lang="en-US" sz="2400" b="1" dirty="0" err="1"/>
              <a:t>csoportban</a:t>
            </a:r>
            <a:r>
              <a:rPr lang="en-US" sz="2400" b="1" dirty="0"/>
              <a:t>: </a:t>
            </a:r>
            <a:r>
              <a:rPr lang="en-US" sz="2400" b="1" dirty="0" err="1"/>
              <a:t>törés</a:t>
            </a:r>
            <a:r>
              <a:rPr lang="en-US" sz="2400" b="1" dirty="0"/>
              <a:t> </a:t>
            </a:r>
            <a:r>
              <a:rPr lang="en-US" sz="2400" b="1" dirty="0" err="1"/>
              <a:t>gyógyulás</a:t>
            </a:r>
            <a:r>
              <a:rPr lang="en-US" sz="2400" b="1" dirty="0"/>
              <a:t> </a:t>
            </a:r>
            <a:r>
              <a:rPr lang="en-US" sz="2400" b="1" dirty="0" err="1"/>
              <a:t>átlagosan</a:t>
            </a:r>
            <a:r>
              <a:rPr lang="en-US" sz="2400" b="1" dirty="0"/>
              <a:t> 24 </a:t>
            </a:r>
            <a:r>
              <a:rPr lang="en-US" sz="2400" b="1" dirty="0" err="1"/>
              <a:t>hét</a:t>
            </a:r>
            <a:r>
              <a:rPr lang="en-US" sz="2400" b="1" dirty="0"/>
              <a:t> </a:t>
            </a:r>
            <a:r>
              <a:rPr lang="en-US" sz="2400" b="1" dirty="0" err="1"/>
              <a:t>után</a:t>
            </a:r>
            <a:r>
              <a:rPr lang="en-US" sz="2400" b="1" dirty="0"/>
              <a:t>, </a:t>
            </a:r>
            <a:r>
              <a:rPr lang="en-US" sz="2400" b="1" dirty="0" err="1"/>
              <a:t>álízület</a:t>
            </a:r>
            <a:r>
              <a:rPr lang="en-US" sz="2400" b="1" dirty="0"/>
              <a:t> </a:t>
            </a:r>
            <a:r>
              <a:rPr lang="en-US" sz="2400" b="1" dirty="0" err="1"/>
              <a:t>előfordulás</a:t>
            </a:r>
            <a:r>
              <a:rPr lang="en-US" sz="2400" b="1" dirty="0"/>
              <a:t> 18%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Betegek</a:t>
            </a:r>
            <a:r>
              <a:rPr lang="en-US" sz="2400" b="1" dirty="0"/>
              <a:t> </a:t>
            </a:r>
            <a:r>
              <a:rPr lang="hu-HU" sz="2400" b="1" dirty="0"/>
              <a:t>2</a:t>
            </a:r>
            <a:r>
              <a:rPr lang="en-US" sz="2400" b="1" dirty="0"/>
              <a:t>3%-a </a:t>
            </a:r>
            <a:r>
              <a:rPr lang="en-US" sz="2400" b="1" dirty="0" err="1"/>
              <a:t>tolószékbe</a:t>
            </a:r>
            <a:r>
              <a:rPr lang="en-US" sz="2400" b="1" dirty="0"/>
              <a:t> </a:t>
            </a:r>
            <a:r>
              <a:rPr lang="en-US" sz="2400" b="1" dirty="0" err="1"/>
              <a:t>kényszerült</a:t>
            </a:r>
            <a:r>
              <a:rPr lang="en-US" sz="2400" b="1" dirty="0"/>
              <a:t> (ORIF </a:t>
            </a:r>
            <a:r>
              <a:rPr lang="en-US" sz="2400" b="1" dirty="0" err="1"/>
              <a:t>után</a:t>
            </a:r>
            <a:r>
              <a:rPr lang="en-US" sz="2400" b="1" dirty="0"/>
              <a:t>)</a:t>
            </a:r>
            <a:endParaRPr lang="hu-H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DRF </a:t>
            </a:r>
            <a:r>
              <a:rPr lang="en-US" sz="2400" b="1" dirty="0" err="1"/>
              <a:t>csoportban</a:t>
            </a:r>
            <a:r>
              <a:rPr lang="en-US" sz="2400" b="1" dirty="0"/>
              <a:t> </a:t>
            </a:r>
            <a:r>
              <a:rPr lang="en-US" sz="2400" b="1" dirty="0" err="1"/>
              <a:t>minden</a:t>
            </a:r>
            <a:r>
              <a:rPr lang="en-US" sz="2400" b="1" dirty="0"/>
              <a:t> </a:t>
            </a:r>
            <a:r>
              <a:rPr lang="en-US" sz="2400" b="1" dirty="0" err="1"/>
              <a:t>beteg</a:t>
            </a:r>
            <a:r>
              <a:rPr lang="en-US" sz="2400" b="1" dirty="0"/>
              <a:t> </a:t>
            </a:r>
            <a:r>
              <a:rPr lang="en-US" sz="2400" b="1" dirty="0" err="1"/>
              <a:t>járóképes</a:t>
            </a:r>
            <a:r>
              <a:rPr lang="en-US" sz="2400" b="1" dirty="0"/>
              <a:t> volt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37362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éves férfi, 8 éve TEP,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II., OS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5F92B78-26CD-CF34-E32D-2F1BBC3B0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0" y="1834758"/>
            <a:ext cx="2188654" cy="318848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260DC4A-4FBF-CE73-8A3D-539FAADCC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42" y="1834758"/>
            <a:ext cx="2036240" cy="31884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DF4E904-3ABD-A138-3445-A338BDE3D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229" y="2022872"/>
            <a:ext cx="2273961" cy="44901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0467B38-ADBC-FF76-85F1-A4F036216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26" r="4854"/>
          <a:stretch/>
        </p:blipFill>
        <p:spPr>
          <a:xfrm>
            <a:off x="8318506" y="2022872"/>
            <a:ext cx="2436633" cy="44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hét múlva elesik,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Fix.ex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EC666A2-8A4E-5823-D56C-C928F1B9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11" y="1578704"/>
            <a:ext cx="1932599" cy="338357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BFD759B-B17E-B53C-5EA4-8246F6D44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6" t="1096" r="16803" b="-1096"/>
          <a:stretch/>
        </p:blipFill>
        <p:spPr>
          <a:xfrm>
            <a:off x="2545621" y="1578703"/>
            <a:ext cx="2132390" cy="338357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94434CA-E15C-08FA-4914-03974F230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9" r="19240"/>
          <a:stretch/>
        </p:blipFill>
        <p:spPr>
          <a:xfrm>
            <a:off x="5035887" y="2022872"/>
            <a:ext cx="2120226" cy="43260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F979CDF-3FF1-E6F4-E4EA-C1F3D2122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5" r="13906"/>
          <a:stretch/>
        </p:blipFill>
        <p:spPr>
          <a:xfrm>
            <a:off x="7282544" y="2022871"/>
            <a:ext cx="2132390" cy="43120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98A56E6-1777-9E79-B637-9E081EA5D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513" t="-4548" r="18286"/>
          <a:stretch/>
        </p:blipFill>
        <p:spPr>
          <a:xfrm>
            <a:off x="8604069" y="2682240"/>
            <a:ext cx="3047486" cy="36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6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hét múlva retrográd velőűrszeg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0604BA8-249A-7165-C5F8-56AA6483A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52" y="1614518"/>
            <a:ext cx="2557013" cy="476456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0361768-1663-DE12-42E2-481A19D09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25" y="1641456"/>
            <a:ext cx="2399178" cy="476456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FF08A3A-2367-5780-E252-DA6680598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30" r="21033"/>
          <a:stretch/>
        </p:blipFill>
        <p:spPr>
          <a:xfrm>
            <a:off x="7433190" y="1775222"/>
            <a:ext cx="1710267" cy="46951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7326616-9B93-CAA6-195A-2C18F701E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5" r="11479"/>
          <a:stretch/>
        </p:blipFill>
        <p:spPr>
          <a:xfrm>
            <a:off x="9401017" y="1775222"/>
            <a:ext cx="2648265" cy="387991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ECAE8D4-22B6-92FC-0FA6-497377B653AD}"/>
              </a:ext>
            </a:extLst>
          </p:cNvPr>
          <p:cNvSpPr txBox="1"/>
          <p:nvPr/>
        </p:nvSpPr>
        <p:spPr>
          <a:xfrm>
            <a:off x="5788147" y="3715178"/>
            <a:ext cx="154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+ 2 hónap</a:t>
            </a:r>
          </a:p>
        </p:txBody>
      </p:sp>
    </p:spTree>
    <p:extLst>
      <p:ext uri="{BB962C8B-B14F-4D97-AF65-F5344CB8AC3E}">
        <p14:creationId xmlns:p14="http://schemas.microsoft.com/office/powerpoint/2010/main" val="311557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5979" y="113365"/>
            <a:ext cx="10073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hónap múlva ismét elesik, 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2AF3866-AAC6-66F9-3591-C9957AB5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5" r="17978"/>
          <a:stretch/>
        </p:blipFill>
        <p:spPr>
          <a:xfrm>
            <a:off x="696637" y="1616347"/>
            <a:ext cx="2549316" cy="38874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7120900-F67B-4AE8-827B-4E70D81E7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5" r="18548"/>
          <a:stretch/>
        </p:blipFill>
        <p:spPr>
          <a:xfrm>
            <a:off x="3315601" y="1621089"/>
            <a:ext cx="2594768" cy="38874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62027D-C7BF-9E9A-F149-338A668EE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5" r="10264"/>
          <a:stretch/>
        </p:blipFill>
        <p:spPr>
          <a:xfrm>
            <a:off x="6156465" y="1672499"/>
            <a:ext cx="2301485" cy="351300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938AED7-4429-5CF1-77B0-D6ADB775F4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19" t="5915"/>
          <a:stretch/>
        </p:blipFill>
        <p:spPr>
          <a:xfrm>
            <a:off x="8610940" y="2175247"/>
            <a:ext cx="2884423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hónap után: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0AF57E4-F724-6878-491C-EBC771FE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7" r="3579"/>
          <a:stretch/>
        </p:blipFill>
        <p:spPr>
          <a:xfrm>
            <a:off x="1337734" y="1668392"/>
            <a:ext cx="2963334" cy="479213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1858DAD-1AAA-16F1-C196-97E99D963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0" r="2551"/>
          <a:stretch/>
        </p:blipFill>
        <p:spPr>
          <a:xfrm>
            <a:off x="4580437" y="1914381"/>
            <a:ext cx="3031126" cy="454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2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0" i="0" dirty="0" err="1">
                <a:solidFill>
                  <a:schemeClr val="bg1"/>
                </a:solidFill>
                <a:effectLst/>
                <a:latin typeface="ElsevierGulliver"/>
              </a:rPr>
              <a:t>Incidencia</a:t>
            </a:r>
            <a:r>
              <a:rPr lang="hu-HU" sz="4000" b="0" i="0" dirty="0">
                <a:solidFill>
                  <a:schemeClr val="bg1"/>
                </a:solidFill>
                <a:effectLst/>
                <a:latin typeface="ElsevierGulliver"/>
              </a:rPr>
              <a:t>, implantációt követő 5 év</a:t>
            </a:r>
            <a:endParaRPr lang="hu-HU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artalom helye 2">
            <a:extLst>
              <a:ext uri="{FF2B5EF4-FFF2-40B4-BE49-F238E27FC236}">
                <a16:creationId xmlns:a16="http://schemas.microsoft.com/office/drawing/2014/main" id="{E8161341-1523-2583-DE2E-20DE587DA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4000" dirty="0" err="1"/>
              <a:t>Rorabeck</a:t>
            </a:r>
            <a:r>
              <a:rPr lang="hu-HU" sz="4000" dirty="0"/>
              <a:t>: 0,3-2,5%, </a:t>
            </a:r>
          </a:p>
          <a:p>
            <a:r>
              <a:rPr lang="hu-HU" sz="4000" b="0" i="0" dirty="0" err="1">
                <a:solidFill>
                  <a:srgbClr val="2E2E2E"/>
                </a:solidFill>
                <a:effectLst/>
                <a:latin typeface="ElsevierGulliver"/>
              </a:rPr>
              <a:t>Scottish</a:t>
            </a:r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 National </a:t>
            </a:r>
            <a:r>
              <a:rPr lang="hu-HU" sz="4000" b="0" i="0" dirty="0" err="1">
                <a:solidFill>
                  <a:srgbClr val="2E2E2E"/>
                </a:solidFill>
                <a:effectLst/>
                <a:latin typeface="ElsevierGulliver"/>
              </a:rPr>
              <a:t>Database</a:t>
            </a:r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: 0,9-1,7%, </a:t>
            </a:r>
          </a:p>
          <a:p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3x magasabb a valószínűség, mint </a:t>
            </a:r>
            <a:r>
              <a:rPr lang="hu-HU" sz="4000" b="0" i="0" dirty="0" err="1">
                <a:solidFill>
                  <a:srgbClr val="2E2E2E"/>
                </a:solidFill>
                <a:effectLst/>
                <a:latin typeface="ElsevierGulliver"/>
              </a:rPr>
              <a:t>csipőprotézisnél</a:t>
            </a:r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, </a:t>
            </a:r>
          </a:p>
          <a:p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nőknél 2,3 x gyakoribb mint férfiaknál, </a:t>
            </a:r>
          </a:p>
          <a:p>
            <a:r>
              <a:rPr lang="hu-HU" sz="4000" b="0" i="0" dirty="0">
                <a:solidFill>
                  <a:srgbClr val="2E2E2E"/>
                </a:solidFill>
                <a:effectLst/>
                <a:latin typeface="ElsevierGulliver"/>
              </a:rPr>
              <a:t>átlagos életkor 80 év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217111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Összefoglalás: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7B1027B-8531-06DD-2E3E-C9381C1B873E}"/>
              </a:ext>
            </a:extLst>
          </p:cNvPr>
          <p:cNvSpPr txBox="1"/>
          <p:nvPr/>
        </p:nvSpPr>
        <p:spPr>
          <a:xfrm>
            <a:off x="1071154" y="1863634"/>
            <a:ext cx="5138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Törés típusa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Csontállomány minősége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Protézis stabilitása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Beteg állapota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75CDE93-31B1-ED79-5CC6-4D4ABD708740}"/>
              </a:ext>
            </a:extLst>
          </p:cNvPr>
          <p:cNvSpPr txBox="1"/>
          <p:nvPr/>
        </p:nvSpPr>
        <p:spPr>
          <a:xfrm>
            <a:off x="3992880" y="4435287"/>
            <a:ext cx="5138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Velőűrszeg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Lemez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err="1"/>
              <a:t>ExFix</a:t>
            </a: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Protézis revízió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20183E-A375-3BBA-7F67-B42BB344B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485" y="1724727"/>
            <a:ext cx="1972645" cy="4097340"/>
          </a:xfrm>
          <a:prstGeom prst="rect">
            <a:avLst/>
          </a:prstGeom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59192D26-B98F-2972-8184-3E8434951CF3}"/>
              </a:ext>
            </a:extLst>
          </p:cNvPr>
          <p:cNvCxnSpPr/>
          <p:nvPr/>
        </p:nvCxnSpPr>
        <p:spPr>
          <a:xfrm>
            <a:off x="8368937" y="1668393"/>
            <a:ext cx="3256326" cy="4366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0EAA29FD-80A9-35EB-F79E-54A23FBBAD47}"/>
              </a:ext>
            </a:extLst>
          </p:cNvPr>
          <p:cNvCxnSpPr/>
          <p:nvPr/>
        </p:nvCxnSpPr>
        <p:spPr>
          <a:xfrm flipH="1">
            <a:off x="8516983" y="1724727"/>
            <a:ext cx="3108280" cy="46760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59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AEBAC-3D3E-8B1A-21FE-5AC345C0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BDFC7B-506C-7C03-D96D-C3CA58722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036610-7DD9-D0B7-2165-9A1C156F4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59" y="2456809"/>
            <a:ext cx="7925906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E8C468-8198-DCB8-BB46-DC734592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57F2F77-022D-1E3B-F2E4-DB3CB8AF9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509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6C7581-45D0-0A5C-9DC6-238D9229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6687A2-6054-1A73-C580-3DDCF7E54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2084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8EADE1-E913-D7C3-2B43-ECDE592D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A10579-FDE3-D2B1-0B4A-6F1C1B741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64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926AB1-5343-9FBE-7E87-80434394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B7460FD-AD20-42D2-C6F9-B39306072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927" y="1333499"/>
            <a:ext cx="2328237" cy="515937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A88D1EE-EF3D-100E-CC72-41BAF81A9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64" y="1333499"/>
            <a:ext cx="3086531" cy="521090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A5E46A5-64E6-3F86-937B-43E4E180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59701" y="2144968"/>
            <a:ext cx="5210900" cy="34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6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9CF46B-4959-DAE6-DD44-86A02178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A24935A-7DD1-524E-0296-71A881947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3499"/>
            <a:ext cx="2284593" cy="515937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7799888-64F1-58C8-12E7-E0F48150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93" y="1333499"/>
            <a:ext cx="2831081" cy="522521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2C3B33A-8710-80CD-BC64-01B5CF472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42" y="4545812"/>
            <a:ext cx="4810658" cy="22193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9D462DF-1001-EA6F-318F-B694E6FE9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95" y="92807"/>
            <a:ext cx="1643989" cy="42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6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B8C565-0E4C-73B0-5215-E15D24F5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7F77028-5729-4222-C93F-A552F56E3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140" y="1218972"/>
            <a:ext cx="2876951" cy="5020376"/>
          </a:xfrm>
        </p:spPr>
      </p:pic>
    </p:spTree>
    <p:extLst>
      <p:ext uri="{BB962C8B-B14F-4D97-AF65-F5344CB8AC3E}">
        <p14:creationId xmlns:p14="http://schemas.microsoft.com/office/powerpoint/2010/main" val="10475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Revíziós protézis melletti törések: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C05B93B-3E5B-B6F3-38D1-B30C171F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34" y="1668393"/>
            <a:ext cx="3409950" cy="47910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43E4D45-8CB3-2EB0-387A-84D0F9C7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65" y="2726267"/>
            <a:ext cx="6632584" cy="34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éves nő, 7 éve TEP, OS után 9 hét 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WorkerZ\sanatmetal\sanat akademia logo 05\kuld\sa logo feher 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5038" y="238125"/>
            <a:ext cx="1800225" cy="952500"/>
          </a:xfrm>
          <a:prstGeom prst="rect">
            <a:avLst/>
          </a:prstGeom>
          <a:noFill/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29F33A2-58B8-3100-61EB-BA4E02CFC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406" y="1545104"/>
            <a:ext cx="3685657" cy="23350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FC8443-D538-9815-7777-6842A243A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490" y="3831771"/>
            <a:ext cx="4222237" cy="28487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9309DE8-3243-C308-0A82-FA08F20C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327" y="1475633"/>
            <a:ext cx="1793453" cy="52673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4A88712-BE72-4F94-099D-7566C687DB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00" r="19420"/>
          <a:stretch/>
        </p:blipFill>
        <p:spPr>
          <a:xfrm>
            <a:off x="149220" y="1967875"/>
            <a:ext cx="3611558" cy="46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6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0" i="0" dirty="0">
                <a:solidFill>
                  <a:schemeClr val="bg1"/>
                </a:solidFill>
                <a:effectLst/>
                <a:latin typeface="ElsevierGulliver"/>
              </a:rPr>
              <a:t>Lewis and </a:t>
            </a:r>
            <a:r>
              <a:rPr lang="hu-HU" sz="4000" b="0" i="0" dirty="0" err="1">
                <a:solidFill>
                  <a:schemeClr val="bg1"/>
                </a:solidFill>
                <a:effectLst/>
                <a:latin typeface="ElsevierGulliver"/>
              </a:rPr>
              <a:t>Rorabeck</a:t>
            </a:r>
            <a:r>
              <a:rPr lang="hu-HU" sz="4000" b="0" i="0" dirty="0">
                <a:solidFill>
                  <a:schemeClr val="bg1"/>
                </a:solidFill>
                <a:effectLst/>
                <a:latin typeface="ElsevierGulliver"/>
              </a:rPr>
              <a:t> </a:t>
            </a:r>
            <a:r>
              <a:rPr lang="hu-HU" sz="4000" b="0" i="0" dirty="0" err="1">
                <a:solidFill>
                  <a:schemeClr val="bg1"/>
                </a:solidFill>
                <a:effectLst/>
                <a:latin typeface="ElsevierGulliver"/>
              </a:rPr>
              <a:t>classification</a:t>
            </a:r>
            <a:endParaRPr lang="hu-HU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56CA18D-BC18-D392-9FEC-56250BC3C4ED}"/>
              </a:ext>
            </a:extLst>
          </p:cNvPr>
          <p:cNvSpPr txBox="1"/>
          <p:nvPr/>
        </p:nvSpPr>
        <p:spPr>
          <a:xfrm>
            <a:off x="438882" y="1709423"/>
            <a:ext cx="11186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Type I	</a:t>
            </a:r>
            <a:r>
              <a:rPr lang="en-US" dirty="0" err="1"/>
              <a:t>Undisplaced</a:t>
            </a:r>
            <a:r>
              <a:rPr lang="en-US" dirty="0"/>
              <a:t> fracture. Prosthesis intact</a:t>
            </a:r>
          </a:p>
          <a:p>
            <a:r>
              <a:rPr lang="en-US" dirty="0"/>
              <a:t>Type II	Displaced fracture. Prosthesis intact</a:t>
            </a:r>
          </a:p>
          <a:p>
            <a:r>
              <a:rPr lang="en-US" dirty="0"/>
              <a:t>Type III	Displaced or </a:t>
            </a:r>
            <a:r>
              <a:rPr lang="en-US" dirty="0" err="1"/>
              <a:t>undisplaced</a:t>
            </a:r>
            <a:r>
              <a:rPr lang="en-US" dirty="0"/>
              <a:t> fracture. Prosthesis loose or failing (i.e. significant instability or polyethylene wear)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BD31962-2089-B9AE-DC19-D6CDBAB7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39" y="2903901"/>
            <a:ext cx="515766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13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A10D23-0281-291E-B237-5CE32EE3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156DDF9-57FC-9B3A-A9B5-04D8F8782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5109" y="925860"/>
            <a:ext cx="2862961" cy="57797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353E4C9-08C2-BD01-F38D-4CBFFDA9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77" y="1027906"/>
            <a:ext cx="3334215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1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86ED89-720E-8FE8-7698-464830B9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1944 ♂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F1D40C4-3F5F-1589-7945-45CE4F66D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5030" y="167661"/>
            <a:ext cx="3139255" cy="652267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B785F69-9735-70F6-031A-7BFC3968C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1" y="1217236"/>
            <a:ext cx="2625787" cy="53450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8EA39E3-89BC-C18A-9298-946D498F1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740" y="1217236"/>
            <a:ext cx="2314898" cy="538237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08D3925-0D44-1DF2-2258-ADCC2A18D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474" y="1217236"/>
            <a:ext cx="2267266" cy="538237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912E6B9-44B9-7DB0-032F-C4BF19B64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418" y="1254595"/>
            <a:ext cx="2273890" cy="5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éves nő, 8 éve TEP, OS után 28 hét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WorkerZ\sanatmetal\sanat akademia logo 05\kuld\sa logo feher 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5038" y="238125"/>
            <a:ext cx="1800225" cy="952500"/>
          </a:xfrm>
          <a:prstGeom prst="rect">
            <a:avLst/>
          </a:prstGeom>
          <a:noFill/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F14A1F3-22DA-4962-3804-86FCA7B8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1" y="1621826"/>
            <a:ext cx="5129784" cy="3429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5E736B-4974-9D8B-BC2C-3DCEAD2D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15" y="2734733"/>
            <a:ext cx="5380571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63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éves nő, OP, BMI 33, 12 éve TEP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8E91DCB-370C-757E-F7EC-0C5B2465F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04" y="1583796"/>
            <a:ext cx="5138207" cy="369040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160C2E6-7092-21E3-BD3A-DD05B0D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5" y="3526536"/>
            <a:ext cx="5977467" cy="30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AF8F58-A671-F854-5E7D-4CFC226A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br>
              <a:rPr lang="hu-HU" sz="3700" dirty="0">
                <a:solidFill>
                  <a:schemeClr val="bg1"/>
                </a:solidFill>
              </a:rPr>
            </a:br>
            <a:r>
              <a:rPr lang="hu-HU" sz="3700" dirty="0">
                <a:solidFill>
                  <a:schemeClr val="bg1"/>
                </a:solidFill>
              </a:rPr>
              <a:t>♀ 1936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9049A6-A636-E458-A959-2C0579243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5692774" cy="10800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3" name="Kép 12" descr="A képen röntgenfilm, Orvosi képalkotás, Röntgen, radiográfia látható&#10;&#10;Automatikusan generált leírás">
            <a:extLst>
              <a:ext uri="{FF2B5EF4-FFF2-40B4-BE49-F238E27FC236}">
                <a16:creationId xmlns:a16="http://schemas.microsoft.com/office/drawing/2014/main" id="{A98111AD-E008-9188-5B3D-BD32E630B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0" r="2" b="11823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08C86E-61BC-15B7-5713-BDAAD4AFD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3" r="11188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10" name="Tartalom helye 9" descr="A képen szobor, bronz, ezüst, művészet látható&#10;&#10;Automatikusan generált leírás">
            <a:extLst>
              <a:ext uri="{FF2B5EF4-FFF2-40B4-BE49-F238E27FC236}">
                <a16:creationId xmlns:a16="http://schemas.microsoft.com/office/drawing/2014/main" id="{4B827A7F-F051-CB20-AC4C-7C040BAAC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9" r="9346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1" name="Kép 10" descr="A képen szobor, ezüst látható&#10;&#10;Automatikusan generált leírás">
            <a:extLst>
              <a:ext uri="{FF2B5EF4-FFF2-40B4-BE49-F238E27FC236}">
                <a16:creationId xmlns:a16="http://schemas.microsoft.com/office/drawing/2014/main" id="{7BED8A6C-7CFC-B501-0196-50D3A292A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6" r="7033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3811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A57C8-907D-F7FF-7AE4-D036A314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3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♀ 1936 </a:t>
            </a:r>
            <a:r>
              <a:rPr lang="hu-HU" dirty="0" err="1">
                <a:solidFill>
                  <a:schemeClr val="bg1"/>
                </a:solidFill>
              </a:rPr>
              <a:t>postop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4D8E2C9A-AE26-5C38-5CB5-FABD53538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3995DBC-7F90-5478-607F-C9FD7CE7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1" y="1024439"/>
            <a:ext cx="2020764" cy="489882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BD25297-6A6E-83FB-8B75-31C14BC83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112" y="1023859"/>
            <a:ext cx="2131011" cy="49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4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classification of TKA periprosthetic femur fractures considering the implant type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K. M.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Fakler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Cathleen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Pönick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Melanie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Edel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Robert Möbius, Alexander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Giselher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Brand, Andreas Roth, Christoph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Josten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Dirk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Zajonz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BMC Musculoskeletal Disorders volume 18, Article number: 490 (2017)</a:t>
            </a:r>
            <a:endParaRPr lang="hu-HU" sz="1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CD73781-5E43-4ABF-0A9A-1E4628E44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3" y="1519096"/>
            <a:ext cx="4933753" cy="529921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1F0479A-6106-40A6-AF5A-F4E77CC0408D}"/>
              </a:ext>
            </a:extLst>
          </p:cNvPr>
          <p:cNvSpPr txBox="1"/>
          <p:nvPr/>
        </p:nvSpPr>
        <p:spPr>
          <a:xfrm>
            <a:off x="6601922" y="2983930"/>
            <a:ext cx="3921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a: </a:t>
            </a:r>
            <a:r>
              <a:rPr lang="hu-HU" dirty="0" err="1"/>
              <a:t>Unconstrained</a:t>
            </a:r>
            <a:r>
              <a:rPr lang="hu-HU" dirty="0"/>
              <a:t> felszínpótló </a:t>
            </a:r>
          </a:p>
          <a:p>
            <a:r>
              <a:rPr lang="hu-HU" dirty="0"/>
              <a:t>b: </a:t>
            </a:r>
            <a:r>
              <a:rPr lang="hu-HU" dirty="0" err="1"/>
              <a:t>posterior</a:t>
            </a:r>
            <a:r>
              <a:rPr lang="hu-HU" dirty="0"/>
              <a:t> stabilizáló </a:t>
            </a:r>
          </a:p>
          <a:p>
            <a:r>
              <a:rPr lang="hu-HU" dirty="0"/>
              <a:t>c: </a:t>
            </a:r>
            <a:r>
              <a:rPr lang="hu-HU" dirty="0" err="1"/>
              <a:t>constrained</a:t>
            </a:r>
            <a:r>
              <a:rPr lang="hu-HU" dirty="0"/>
              <a:t> (</a:t>
            </a:r>
            <a:r>
              <a:rPr lang="hu-HU" dirty="0" err="1"/>
              <a:t>rotating-hinge</a:t>
            </a:r>
            <a:r>
              <a:rPr lang="hu-HU" dirty="0"/>
              <a:t>) </a:t>
            </a:r>
          </a:p>
          <a:p>
            <a:r>
              <a:rPr lang="hu-HU" dirty="0"/>
              <a:t>d: </a:t>
            </a:r>
            <a:r>
              <a:rPr lang="hu-HU" dirty="0" err="1"/>
              <a:t>Distal</a:t>
            </a:r>
            <a:r>
              <a:rPr lang="hu-HU" dirty="0"/>
              <a:t> </a:t>
            </a:r>
            <a:r>
              <a:rPr lang="hu-HU" dirty="0" err="1"/>
              <a:t>femur</a:t>
            </a:r>
            <a:r>
              <a:rPr lang="hu-HU" dirty="0"/>
              <a:t> szegment pótló </a:t>
            </a:r>
          </a:p>
          <a:p>
            <a:r>
              <a:rPr lang="hu-HU" dirty="0"/>
              <a:t>I-III: törés helye </a:t>
            </a:r>
            <a:r>
              <a:rPr lang="hu-HU" dirty="0" err="1"/>
              <a:t>Su</a:t>
            </a:r>
            <a:r>
              <a:rPr lang="hu-HU" dirty="0"/>
              <a:t> beosztás) </a:t>
            </a:r>
          </a:p>
          <a:p>
            <a:r>
              <a:rPr lang="hu-HU" dirty="0"/>
              <a:t>IV: kilazult </a:t>
            </a:r>
            <a:r>
              <a:rPr lang="hu-HU" dirty="0" err="1"/>
              <a:t>implant</a:t>
            </a:r>
            <a:r>
              <a:rPr 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00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Fixateur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externe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A41C1A4-A1A9-2278-8AA4-C5A5E7CBD952}"/>
              </a:ext>
            </a:extLst>
          </p:cNvPr>
          <p:cNvSpPr/>
          <p:nvPr/>
        </p:nvSpPr>
        <p:spPr>
          <a:xfrm>
            <a:off x="3237915" y="2131312"/>
            <a:ext cx="552458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Repozíció</a:t>
            </a:r>
            <a:endParaRPr lang="hu-H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hu-H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algn="ctr"/>
            <a:r>
              <a:rPr lang="hu-H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Maradjon, vagy ne</a:t>
            </a:r>
          </a:p>
          <a:p>
            <a:pPr algn="ctr"/>
            <a:r>
              <a:rPr lang="hu-H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hu-H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560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álizület</a:t>
            </a:r>
            <a:endParaRPr lang="hu-H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31A0157E-7156-374A-8059-23673767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45" y="1808457"/>
            <a:ext cx="2011854" cy="410906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8890141-1502-5F3C-F860-79206DD10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1" r="7022"/>
          <a:stretch/>
        </p:blipFill>
        <p:spPr>
          <a:xfrm>
            <a:off x="939631" y="1668393"/>
            <a:ext cx="1281056" cy="4389188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C33ACEC7-AFA3-CF39-E353-5D8643F56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6" y="892844"/>
            <a:ext cx="987638" cy="5072312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2977E37F-8FCD-36AC-E6A4-08EF79145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579" y="1039161"/>
            <a:ext cx="1072989" cy="4779678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295F616F-793D-8DA7-5912-E86940786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02" t="15152" r="33555" b="9587"/>
          <a:stretch/>
        </p:blipFill>
        <p:spPr>
          <a:xfrm rot="2096490">
            <a:off x="7348863" y="315521"/>
            <a:ext cx="2219349" cy="3200365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F41C0ED4-BD96-0271-F65E-A0FCEAF96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84" t="5030" r="13187" b="1079"/>
          <a:stretch/>
        </p:blipFill>
        <p:spPr>
          <a:xfrm>
            <a:off x="9464243" y="2733526"/>
            <a:ext cx="1640849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10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éves nő, 3 éve TEP,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II., </a:t>
            </a:r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FAC0FC2-E045-BA6A-7528-A987C803D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" r="49800"/>
          <a:stretch/>
        </p:blipFill>
        <p:spPr>
          <a:xfrm>
            <a:off x="1426642" y="2175308"/>
            <a:ext cx="3867253" cy="368278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C2C0A39-A3D4-2B67-D54B-5F5F20211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4" t="162"/>
          <a:stretch/>
        </p:blipFill>
        <p:spPr>
          <a:xfrm>
            <a:off x="5553777" y="2175308"/>
            <a:ext cx="3576500" cy="36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AA994E7-DA69-4DA9-1C76-1148CB324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11" t="13048"/>
          <a:stretch/>
        </p:blipFill>
        <p:spPr>
          <a:xfrm>
            <a:off x="306511" y="2317915"/>
            <a:ext cx="3121405" cy="380229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A13932E-C2D4-016E-B2EA-1A98829C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583" y="2708139"/>
            <a:ext cx="8096250" cy="3276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4976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72325"/>
            <a:ext cx="109632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Femoral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Replacements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Comminuted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Periprosthetic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Fractures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Satisfactory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Hosam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E.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Matar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Benjamin V. Bloch, Peter J.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Arthroplasty Today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7, February 2021, Pages 37-42</a:t>
            </a:r>
            <a:endParaRPr lang="hu-HU" sz="14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EE8A002-FC03-004B-4192-D714ED58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142" y="2341119"/>
            <a:ext cx="4391075" cy="172578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065D492-33A0-4E2C-834E-F544A4877548}"/>
              </a:ext>
            </a:extLst>
          </p:cNvPr>
          <p:cNvSpPr txBox="1"/>
          <p:nvPr/>
        </p:nvSpPr>
        <p:spPr>
          <a:xfrm>
            <a:off x="6768349" y="4631645"/>
            <a:ext cx="45014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Knee Society Score</a:t>
            </a:r>
            <a:r>
              <a:rPr lang="hu-HU" dirty="0"/>
              <a:t>: </a:t>
            </a:r>
            <a:r>
              <a:rPr lang="en-US" dirty="0"/>
              <a:t>78 (57-92)	</a:t>
            </a:r>
            <a:endParaRPr lang="hu-HU" dirty="0"/>
          </a:p>
          <a:p>
            <a:r>
              <a:rPr lang="hu-HU" dirty="0"/>
              <a:t>	</a:t>
            </a:r>
            <a:r>
              <a:rPr lang="en-US" dirty="0"/>
              <a:t>Poor 4 (14.8%)</a:t>
            </a:r>
          </a:p>
          <a:p>
            <a:r>
              <a:rPr lang="hu-HU" dirty="0"/>
              <a:t>	</a:t>
            </a:r>
            <a:r>
              <a:rPr lang="en-US" dirty="0"/>
              <a:t>Fair 4 (14.8%)</a:t>
            </a:r>
          </a:p>
          <a:p>
            <a:r>
              <a:rPr lang="hu-HU" dirty="0"/>
              <a:t>	</a:t>
            </a:r>
            <a:r>
              <a:rPr lang="en-US" dirty="0"/>
              <a:t>Good 3 (11.1%)</a:t>
            </a:r>
          </a:p>
          <a:p>
            <a:r>
              <a:rPr lang="hu-HU" dirty="0"/>
              <a:t>	</a:t>
            </a:r>
            <a:r>
              <a:rPr lang="en-US" dirty="0"/>
              <a:t>Excellent 16 (59.3%)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1C2503A-ABC0-53FE-F2C5-BB180572EC1F}"/>
              </a:ext>
            </a:extLst>
          </p:cNvPr>
          <p:cNvSpPr txBox="1"/>
          <p:nvPr/>
        </p:nvSpPr>
        <p:spPr>
          <a:xfrm>
            <a:off x="1123405" y="1953989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E2E2E"/>
                </a:solidFill>
                <a:effectLst/>
                <a:latin typeface="ElsevierGulliver"/>
              </a:rPr>
              <a:t>30 </a:t>
            </a:r>
            <a:r>
              <a:rPr lang="hu-HU" sz="2400" b="0" i="0" dirty="0">
                <a:solidFill>
                  <a:srgbClr val="2E2E2E"/>
                </a:solidFill>
                <a:effectLst/>
                <a:latin typeface="ElsevierGulliver"/>
              </a:rPr>
              <a:t>beteg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2E2E2E"/>
                </a:solidFill>
                <a:latin typeface="ElsevierGulliver"/>
              </a:rPr>
              <a:t> átlag életkor:</a:t>
            </a:r>
            <a:r>
              <a:rPr lang="en-US" sz="2400" b="0" i="0" dirty="0">
                <a:solidFill>
                  <a:srgbClr val="2E2E2E"/>
                </a:solidFill>
                <a:effectLst/>
                <a:latin typeface="ElsevierGulliver"/>
              </a:rPr>
              <a:t>81 years (range, 65-90); </a:t>
            </a:r>
            <a:endParaRPr lang="hu-HU" sz="2400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E2E2E"/>
                </a:solidFill>
                <a:effectLst/>
                <a:latin typeface="ElsevierGulliver"/>
              </a:rPr>
              <a:t>6 </a:t>
            </a:r>
            <a:r>
              <a:rPr lang="hu-HU" sz="2400" b="0" i="0" dirty="0">
                <a:solidFill>
                  <a:srgbClr val="2E2E2E"/>
                </a:solidFill>
                <a:effectLst/>
                <a:latin typeface="ElsevierGulliver"/>
              </a:rPr>
              <a:t>férfi és </a:t>
            </a:r>
            <a:r>
              <a:rPr lang="en-US" sz="2400" b="0" i="0" dirty="0">
                <a:solidFill>
                  <a:srgbClr val="2E2E2E"/>
                </a:solidFill>
                <a:effectLst/>
                <a:latin typeface="ElsevierGulliver"/>
              </a:rPr>
              <a:t>24 </a:t>
            </a:r>
            <a:r>
              <a:rPr lang="hu-HU" sz="2400" b="0" i="0" dirty="0">
                <a:solidFill>
                  <a:srgbClr val="2E2E2E"/>
                </a:solidFill>
                <a:effectLst/>
                <a:latin typeface="ElsevierGulliver"/>
              </a:rPr>
              <a:t>nő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2E2E2E"/>
                </a:solidFill>
                <a:latin typeface="ElsevierGulliver"/>
              </a:rPr>
              <a:t>Baleset előtt 25 segédeszközzel járt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2E2E2E"/>
                </a:solidFill>
                <a:effectLst/>
                <a:latin typeface="ElsevierGulliver"/>
              </a:rPr>
              <a:t>24 egyéb betegség miatt esett 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2E2E2E"/>
                </a:solidFill>
                <a:latin typeface="ElsevierGulliver"/>
              </a:rPr>
              <a:t>29 ASA II-IV</a:t>
            </a:r>
            <a:endParaRPr lang="hu-HU" sz="2400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2E2E2E"/>
                </a:solidFill>
                <a:latin typeface="ElsevierGulliver"/>
              </a:rPr>
              <a:t>Mindegyik </a:t>
            </a:r>
            <a:r>
              <a:rPr lang="hu-HU" sz="2400" dirty="0" err="1">
                <a:solidFill>
                  <a:srgbClr val="2E2E2E"/>
                </a:solidFill>
                <a:latin typeface="ElsevierGulliver"/>
              </a:rPr>
              <a:t>öszzetet</a:t>
            </a:r>
            <a:r>
              <a:rPr lang="hu-HU" sz="2400" dirty="0">
                <a:solidFill>
                  <a:srgbClr val="2E2E2E"/>
                </a:solidFill>
                <a:latin typeface="ElsevierGulliver"/>
              </a:rPr>
              <a:t> törés </a:t>
            </a:r>
            <a:r>
              <a:rPr lang="hu-HU" sz="2400" dirty="0" err="1">
                <a:solidFill>
                  <a:srgbClr val="2E2E2E"/>
                </a:solidFill>
                <a:latin typeface="ElsevierGulliver"/>
              </a:rPr>
              <a:t>Rorabeck</a:t>
            </a:r>
            <a:r>
              <a:rPr lang="hu-HU" sz="2400" dirty="0">
                <a:solidFill>
                  <a:srgbClr val="2E2E2E"/>
                </a:solidFill>
                <a:latin typeface="ElsevierGulliver"/>
              </a:rPr>
              <a:t> II-III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9413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37E75D9-8B27-159A-4E84-E0DD6A7FD8B9}"/>
              </a:ext>
            </a:extLst>
          </p:cNvPr>
          <p:cNvSpPr txBox="1"/>
          <p:nvPr/>
        </p:nvSpPr>
        <p:spPr>
          <a:xfrm>
            <a:off x="2569028" y="2274838"/>
            <a:ext cx="77593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41 cikk</a:t>
            </a:r>
          </a:p>
          <a:p>
            <a:r>
              <a:rPr lang="hu-HU" sz="2800" dirty="0"/>
              <a:t>10 év (2004-2014)</a:t>
            </a:r>
          </a:p>
          <a:p>
            <a:r>
              <a:rPr lang="hu-HU" sz="2800" dirty="0"/>
              <a:t>448 törés</a:t>
            </a:r>
          </a:p>
          <a:p>
            <a:endParaRPr lang="hu-HU" sz="2800" dirty="0"/>
          </a:p>
          <a:p>
            <a:r>
              <a:rPr lang="hu-HU" sz="2800" dirty="0"/>
              <a:t>Leggyakoribb típus: </a:t>
            </a:r>
            <a:r>
              <a:rPr lang="en-US" sz="2800" dirty="0" err="1"/>
              <a:t>Rorabeck</a:t>
            </a:r>
            <a:r>
              <a:rPr lang="en-US" sz="2800" dirty="0"/>
              <a:t> type II. </a:t>
            </a:r>
            <a:endParaRPr lang="hu-HU" sz="2800" dirty="0"/>
          </a:p>
          <a:p>
            <a:r>
              <a:rPr lang="hu-HU" sz="2800" dirty="0"/>
              <a:t>Kezelés: menetstabil lemezek, retrográd szeg</a:t>
            </a:r>
          </a:p>
          <a:p>
            <a:r>
              <a:rPr lang="hu-HU" sz="2800" dirty="0"/>
              <a:t>Hasonló gyógyulási arány</a:t>
            </a:r>
            <a:r>
              <a:rPr lang="en-US" sz="2800" dirty="0"/>
              <a:t> 87 </a:t>
            </a:r>
            <a:r>
              <a:rPr lang="hu-HU" sz="2800" dirty="0"/>
              <a:t>és </a:t>
            </a:r>
            <a:r>
              <a:rPr lang="en-US" sz="2800" dirty="0"/>
              <a:t>84%</a:t>
            </a:r>
            <a:endParaRPr lang="hu-HU" sz="2800" dirty="0"/>
          </a:p>
          <a:p>
            <a:r>
              <a:rPr lang="hu-HU" sz="2800" dirty="0"/>
              <a:t>Lemezeknél alacsonyabb komplikáció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1326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éves nő, 10 éve TEP,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III.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497ED3F-90A1-AF96-05AF-C38295E6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34"/>
          <a:stretch/>
        </p:blipFill>
        <p:spPr>
          <a:xfrm>
            <a:off x="638753" y="1775222"/>
            <a:ext cx="2354250" cy="377288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9939C5F-32DD-3828-8248-A7E4D3CA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1" r="9702"/>
          <a:stretch/>
        </p:blipFill>
        <p:spPr>
          <a:xfrm>
            <a:off x="3284996" y="1792754"/>
            <a:ext cx="2587869" cy="40506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8F1F10E-20BC-46BD-0669-1F85450B1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7" r="7048"/>
          <a:stretch/>
        </p:blipFill>
        <p:spPr>
          <a:xfrm>
            <a:off x="8854288" y="2871970"/>
            <a:ext cx="2698959" cy="322403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9C2B6E8-DA0C-C239-1108-7F6762B33B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26"/>
          <a:stretch/>
        </p:blipFill>
        <p:spPr>
          <a:xfrm>
            <a:off x="6552214" y="1792754"/>
            <a:ext cx="2010081" cy="315190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37FBCAB-D85B-F525-33F4-7120E81B3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224" y="372440"/>
            <a:ext cx="1079086" cy="59136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D448F4C-B906-830C-852C-FC4E7B2F1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033" y="1695879"/>
            <a:ext cx="2789468" cy="47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93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Kettős lemez +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fix.ext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7A9BB4A-E5BA-46ED-9713-4451B391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71" y="1614475"/>
            <a:ext cx="2928775" cy="489857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D204491-56D8-453A-9643-7DA0925A6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8"/>
          <a:stretch/>
        </p:blipFill>
        <p:spPr>
          <a:xfrm>
            <a:off x="9373440" y="1614474"/>
            <a:ext cx="2742268" cy="489857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0F3370E-D637-6BF0-961F-45244BF8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118" y="1614474"/>
            <a:ext cx="1989326" cy="489857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33D33DA-D782-3E20-41F6-BE784D35A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21" y="2606951"/>
            <a:ext cx="4363751" cy="24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Megoldási lehetőségek</a:t>
            </a:r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0E4288D-207A-1AAC-5554-B18ECDA8DF97}"/>
              </a:ext>
            </a:extLst>
          </p:cNvPr>
          <p:cNvSpPr txBox="1"/>
          <p:nvPr/>
        </p:nvSpPr>
        <p:spPr>
          <a:xfrm>
            <a:off x="607246" y="1348800"/>
            <a:ext cx="637735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Intramedulláris</a:t>
            </a:r>
            <a:r>
              <a:rPr lang="hu-HU" sz="2800" dirty="0">
                <a:solidFill>
                  <a:srgbClr val="2E2E2E"/>
                </a:solidFill>
                <a:latin typeface="ElsevierGulliver"/>
              </a:rPr>
              <a:t> szeg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	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antegrad</a:t>
            </a:r>
            <a:endParaRPr lang="hu-HU" sz="2800" dirty="0">
              <a:solidFill>
                <a:srgbClr val="2E2E2E"/>
              </a:solidFill>
              <a:latin typeface="ElsevierGulliver"/>
            </a:endParaRP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	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retrograd</a:t>
            </a:r>
            <a:endParaRPr lang="hu-HU" sz="2800" dirty="0">
              <a:solidFill>
                <a:srgbClr val="2E2E2E"/>
              </a:solidFill>
              <a:latin typeface="ElsevierGulliver"/>
            </a:endParaRPr>
          </a:p>
          <a:p>
            <a:endParaRPr lang="hu-HU" sz="2800" dirty="0">
              <a:solidFill>
                <a:srgbClr val="2E2E2E"/>
              </a:solidFill>
              <a:latin typeface="ElsevierGulliver"/>
            </a:endParaRP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Lemez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	hagyományos 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	menetstabil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	egy 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vs</a:t>
            </a:r>
            <a:r>
              <a:rPr lang="hu-HU" sz="2800" dirty="0">
                <a:solidFill>
                  <a:srgbClr val="2E2E2E"/>
                </a:solidFill>
                <a:latin typeface="ElsevierGulliver"/>
              </a:rPr>
              <a:t>. Kettő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Fixateur externe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(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Dual</a:t>
            </a:r>
            <a:r>
              <a:rPr lang="hu-HU" sz="2800" dirty="0">
                <a:solidFill>
                  <a:srgbClr val="2E2E2E"/>
                </a:solidFill>
                <a:latin typeface="ElsevierGulliver"/>
              </a:rPr>
              <a:t>/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tripple</a:t>
            </a:r>
            <a:r>
              <a:rPr lang="hu-HU" sz="2800" dirty="0">
                <a:solidFill>
                  <a:srgbClr val="2E2E2E"/>
                </a:solidFill>
                <a:latin typeface="ElsevierGulliver"/>
              </a:rPr>
              <a:t> </a:t>
            </a:r>
            <a:r>
              <a:rPr lang="hu-HU" sz="2800" dirty="0" err="1">
                <a:solidFill>
                  <a:srgbClr val="2E2E2E"/>
                </a:solidFill>
                <a:latin typeface="ElsevierGulliver"/>
              </a:rPr>
              <a:t>construct</a:t>
            </a:r>
            <a:r>
              <a:rPr lang="hu-HU" sz="2800" dirty="0">
                <a:solidFill>
                  <a:srgbClr val="2E2E2E"/>
                </a:solidFill>
                <a:latin typeface="ElsevierGulliver"/>
              </a:rPr>
              <a:t> )</a:t>
            </a:r>
          </a:p>
          <a:p>
            <a:r>
              <a:rPr lang="hu-HU" sz="2800" dirty="0">
                <a:solidFill>
                  <a:srgbClr val="2E2E2E"/>
                </a:solidFill>
                <a:latin typeface="ElsevierGulliver"/>
              </a:rPr>
              <a:t>Protézis revízió</a:t>
            </a:r>
            <a:endParaRPr lang="hu-HU" sz="3200" dirty="0">
              <a:solidFill>
                <a:srgbClr val="2E2E2E"/>
              </a:solidFill>
              <a:latin typeface="ElsevierGulliver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E760227-37D4-832A-95FD-F20AEEE6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87" y="1545104"/>
            <a:ext cx="2960914" cy="22900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1C81859-A37C-DBDC-4542-74FC1AEDF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8" r="15921"/>
          <a:stretch/>
        </p:blipFill>
        <p:spPr>
          <a:xfrm>
            <a:off x="8673738" y="3527392"/>
            <a:ext cx="2481944" cy="29159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4C3BF4C-1043-196A-D385-9CF321C3F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15352" r="9219" b="16445"/>
          <a:stretch/>
        </p:blipFill>
        <p:spPr>
          <a:xfrm>
            <a:off x="4458790" y="3989757"/>
            <a:ext cx="3988525" cy="24674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64AB90A-F5EE-77AC-12C4-26195E045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2" t="17361" r="5214" b="19667"/>
          <a:stretch/>
        </p:blipFill>
        <p:spPr>
          <a:xfrm>
            <a:off x="4018996" y="1734235"/>
            <a:ext cx="3309592" cy="18358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730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Implantatum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választás 1.</a:t>
            </a:r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0705535-1BFF-6B30-C238-18B0727B0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442" y="3550208"/>
            <a:ext cx="4938821" cy="306966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73415BA-C794-0AE9-06BB-23F29450036E}"/>
              </a:ext>
            </a:extLst>
          </p:cNvPr>
          <p:cNvSpPr txBox="1"/>
          <p:nvPr/>
        </p:nvSpPr>
        <p:spPr>
          <a:xfrm>
            <a:off x="437913" y="2417372"/>
            <a:ext cx="63773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Kilazult (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Rorabeck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 III): revízió</a:t>
            </a:r>
          </a:p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Stabil protézis: </a:t>
            </a:r>
          </a:p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	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Su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 I: 	haránt, rövid ferde: IMN</a:t>
            </a:r>
          </a:p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		instabil, összetett: lemez</a:t>
            </a:r>
            <a:endParaRPr lang="hu-HU" sz="3200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	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Su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 II: 	lemez</a:t>
            </a:r>
          </a:p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	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Su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 III: revízió (lemez)</a:t>
            </a:r>
            <a:endParaRPr lang="hu-HU" b="0" i="0" dirty="0">
              <a:solidFill>
                <a:srgbClr val="2E2E2E"/>
              </a:solidFill>
              <a:effectLst/>
              <a:latin typeface="ElsevierGulliver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EF5269D-DA7E-1BB3-0F49-A61FEB5F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30" y="830402"/>
            <a:ext cx="3571643" cy="21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7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6511" y="344954"/>
            <a:ext cx="1096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Implanantum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választás 2.</a:t>
            </a:r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5AAA818-3443-D48E-6C5A-FD551BF79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98" t="18158" r="1316" b="6870"/>
          <a:stretch/>
        </p:blipFill>
        <p:spPr>
          <a:xfrm>
            <a:off x="6917919" y="1494367"/>
            <a:ext cx="4351867" cy="501867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FE4EBC0-FFAA-2D52-590F-4AF01EBE9719}"/>
              </a:ext>
            </a:extLst>
          </p:cNvPr>
          <p:cNvSpPr txBox="1"/>
          <p:nvPr/>
        </p:nvSpPr>
        <p:spPr>
          <a:xfrm>
            <a:off x="437913" y="2417372"/>
            <a:ext cx="63773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Lemez: </a:t>
            </a:r>
          </a:p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	„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closed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 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box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” </a:t>
            </a:r>
            <a:r>
              <a:rPr lang="hu-HU" sz="3200" b="0" i="0" dirty="0" err="1">
                <a:solidFill>
                  <a:srgbClr val="2E2E2E"/>
                </a:solidFill>
                <a:effectLst/>
                <a:latin typeface="ElsevierGulliver"/>
              </a:rPr>
              <a:t>implant</a:t>
            </a:r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.</a:t>
            </a:r>
          </a:p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	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intramedulláris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 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stem</a:t>
            </a:r>
            <a:endParaRPr lang="hu-HU" sz="3200" dirty="0">
              <a:solidFill>
                <a:srgbClr val="2E2E2E"/>
              </a:solidFill>
              <a:latin typeface="ElsevierGulliver"/>
            </a:endParaRPr>
          </a:p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	csípő protézis</a:t>
            </a:r>
          </a:p>
          <a:p>
            <a:r>
              <a:rPr lang="hu-HU" sz="3200" dirty="0">
                <a:solidFill>
                  <a:srgbClr val="2E2E2E"/>
                </a:solidFill>
                <a:latin typeface="ElsevierGulliver"/>
              </a:rPr>
              <a:t>	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prox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. 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intramedulláris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 </a:t>
            </a:r>
            <a:r>
              <a:rPr lang="hu-HU" sz="3200" dirty="0" err="1">
                <a:solidFill>
                  <a:srgbClr val="2E2E2E"/>
                </a:solidFill>
                <a:latin typeface="ElsevierGulliver"/>
              </a:rPr>
              <a:t>implant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.</a:t>
            </a:r>
          </a:p>
          <a:p>
            <a:r>
              <a:rPr lang="hu-HU" sz="3200" b="0" i="0" dirty="0">
                <a:solidFill>
                  <a:srgbClr val="2E2E2E"/>
                </a:solidFill>
                <a:effectLst/>
                <a:latin typeface="ElsevierGulliver"/>
              </a:rPr>
              <a:t>		(stressz z</a:t>
            </a:r>
            <a:r>
              <a:rPr lang="hu-HU" sz="3200" dirty="0">
                <a:solidFill>
                  <a:srgbClr val="2E2E2E"/>
                </a:solidFill>
                <a:latin typeface="ElsevierGulliver"/>
              </a:rPr>
              <a:t>óna)</a:t>
            </a:r>
            <a:endParaRPr lang="hu-HU" b="0" i="0" dirty="0">
              <a:solidFill>
                <a:srgbClr val="2E2E2E"/>
              </a:solidFill>
              <a:effectLst/>
              <a:latin typeface="ElsevierGulliver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3FD070D-3693-5A30-0734-AAFB2E13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58" y="2136806"/>
            <a:ext cx="1887419" cy="16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 bwMode="auto">
          <a:xfrm>
            <a:off x="0" y="-9525"/>
            <a:ext cx="12192000" cy="1447800"/>
          </a:xfrm>
          <a:prstGeom prst="rect">
            <a:avLst/>
          </a:prstGeom>
          <a:solidFill>
            <a:srgbClr val="32487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3641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0054" y="101114"/>
            <a:ext cx="109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Rorabeck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törés</a:t>
            </a:r>
          </a:p>
          <a:p>
            <a:endParaRPr lang="hu-HU" sz="4000" i="1" dirty="0">
              <a:solidFill>
                <a:srgbClr val="2788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5106471-B19C-EE4D-CF56-0AFA5595B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5" r="56289"/>
          <a:stretch/>
        </p:blipFill>
        <p:spPr>
          <a:xfrm>
            <a:off x="1953993" y="2127389"/>
            <a:ext cx="3593368" cy="36463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607420A-4E8E-0E5E-EABD-BA38C648F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68" r="2519"/>
          <a:stretch/>
        </p:blipFill>
        <p:spPr>
          <a:xfrm>
            <a:off x="6252754" y="2127390"/>
            <a:ext cx="3708286" cy="36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at Academ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at Academy" id="{1E22E110-11C2-4205-A7E4-6AE81C6CC68C}" vid="{E643B1FB-3411-4D6C-906F-0244D4C83666}"/>
    </a:ext>
  </a:extLst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B778A31-E43C-41B5-8C0B-F615C653092B}">
  <we:reference id="22ff87a5-132f-4d52-9e97-94d888e4dd91" version="3.6.0.0" store="EXCatalog" storeType="EXCatalog"/>
  <we:alternateReferences>
    <we:reference id="WA104380050" version="3.6.0.0" store="hu-HU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40C89AEEF61464FBD63FFDD503B3705" ma:contentTypeVersion="11" ma:contentTypeDescription="Új dokumentum létrehozása." ma:contentTypeScope="" ma:versionID="2fdc17a6624e8616c671801203c5a0e8">
  <xsd:schema xmlns:xsd="http://www.w3.org/2001/XMLSchema" xmlns:xs="http://www.w3.org/2001/XMLSchema" xmlns:p="http://schemas.microsoft.com/office/2006/metadata/properties" xmlns:ns3="a5a4998c-5d0b-4af9-8e18-bd7b0fee1515" xmlns:ns4="3ae25980-64ef-4951-84bd-191537b8bfe9" targetNamespace="http://schemas.microsoft.com/office/2006/metadata/properties" ma:root="true" ma:fieldsID="497c67ab2d38cf96ad4488ffbd78f039" ns3:_="" ns4:_="">
    <xsd:import namespace="a5a4998c-5d0b-4af9-8e18-bd7b0fee1515"/>
    <xsd:import namespace="3ae25980-64ef-4951-84bd-191537b8bf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4998c-5d0b-4af9-8e18-bd7b0fee15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25980-64ef-4951-84bd-191537b8b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273879-A64D-4865-91D5-4BD0D7C644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3DF6ED-23CB-41B5-A1F5-F88BB07BCE9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71A689-7BF8-449A-9F84-0F41F71BA6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a4998c-5d0b-4af9-8e18-bd7b0fee1515"/>
    <ds:schemaRef ds:uri="3ae25980-64ef-4951-84bd-191537b8bf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Sanat Academy</Template>
  <TotalTime>5687</TotalTime>
  <Words>1018</Words>
  <Application>Microsoft Office PowerPoint</Application>
  <PresentationFormat>Szélesvásznú</PresentationFormat>
  <Paragraphs>201</Paragraphs>
  <Slides>53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ElsevierGulliver</vt:lpstr>
      <vt:lpstr>Sanat Academy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1944 ♂</vt:lpstr>
      <vt:lpstr>PowerPoint-bemutató</vt:lpstr>
      <vt:lpstr>PowerPoint-bemutató</vt:lpstr>
      <vt:lpstr> ♀ 1936</vt:lpstr>
      <vt:lpstr>♀ 1936 postop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Balázs Anna</dc:creator>
  <cp:lastModifiedBy>Dr. Kromek Lóránd</cp:lastModifiedBy>
  <cp:revision>500</cp:revision>
  <cp:lastPrinted>2019-06-11T09:25:32Z</cp:lastPrinted>
  <dcterms:created xsi:type="dcterms:W3CDTF">2016-08-17T13:04:21Z</dcterms:created>
  <dcterms:modified xsi:type="dcterms:W3CDTF">2023-11-10T19:47:03Z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0x010100940C89AEEF61464FBD63FFDD503B3705</vt:lpwstr>
  </property>
</Properties>
</file>