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3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6EA7C2-FD51-4FF2-937C-885655295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Térdprotézis feltárások</a:t>
            </a:r>
            <a:br>
              <a:rPr lang="hu-HU" dirty="0"/>
            </a:br>
            <a:r>
              <a:rPr lang="hu-HU" sz="3200" dirty="0"/>
              <a:t>mid-</a:t>
            </a:r>
            <a:r>
              <a:rPr lang="hu-HU" sz="3200" dirty="0" err="1"/>
              <a:t>subvastus</a:t>
            </a:r>
            <a:r>
              <a:rPr lang="hu-HU" sz="3200" dirty="0"/>
              <a:t>, mini midvastus, QS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AF6E05-CB49-4F70-9FDB-90C93F8CD8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Dr. </a:t>
            </a:r>
            <a:r>
              <a:rPr lang="hu-HU" dirty="0" err="1"/>
              <a:t>Abonyi</a:t>
            </a:r>
            <a:r>
              <a:rPr lang="hu-HU" dirty="0"/>
              <a:t> </a:t>
            </a:r>
            <a:r>
              <a:rPr lang="hu-HU" dirty="0" err="1"/>
              <a:t>bence</a:t>
            </a:r>
            <a:endParaRPr lang="hu-HU" dirty="0"/>
          </a:p>
          <a:p>
            <a:r>
              <a:rPr lang="hu-HU" dirty="0"/>
              <a:t>Budapesti </a:t>
            </a:r>
            <a:r>
              <a:rPr lang="hu-HU" dirty="0" err="1"/>
              <a:t>Uzsoki</a:t>
            </a:r>
            <a:r>
              <a:rPr lang="hu-HU" dirty="0"/>
              <a:t> utcai kórház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7B853BE-253B-4D66-8965-F43D5181D838}"/>
              </a:ext>
            </a:extLst>
          </p:cNvPr>
          <p:cNvSpPr txBox="1"/>
          <p:nvPr/>
        </p:nvSpPr>
        <p:spPr>
          <a:xfrm>
            <a:off x="8739564" y="6006517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MOT-Protézis Kerekasztal 2023</a:t>
            </a:r>
          </a:p>
          <a:p>
            <a:pPr algn="ctr"/>
            <a:r>
              <a:rPr lang="hu-HU" dirty="0"/>
              <a:t>2023. november 11.</a:t>
            </a:r>
          </a:p>
        </p:txBody>
      </p:sp>
    </p:spTree>
    <p:extLst>
      <p:ext uri="{BB962C8B-B14F-4D97-AF65-F5344CB8AC3E}">
        <p14:creationId xmlns:p14="http://schemas.microsoft.com/office/powerpoint/2010/main" val="48077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Klasszikus </a:t>
            </a:r>
            <a:r>
              <a:rPr lang="hu-HU" dirty="0" err="1"/>
              <a:t>Subvatus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Jó </a:t>
            </a:r>
            <a:r>
              <a:rPr lang="hu-HU" dirty="0" err="1"/>
              <a:t>patella</a:t>
            </a:r>
            <a:r>
              <a:rPr lang="hu-HU" dirty="0"/>
              <a:t> lefutás</a:t>
            </a:r>
          </a:p>
          <a:p>
            <a:r>
              <a:rPr lang="hu-HU" dirty="0"/>
              <a:t>Nyújtott lábemelés hamarabb</a:t>
            </a:r>
          </a:p>
          <a:p>
            <a:r>
              <a:rPr lang="hu-HU" dirty="0"/>
              <a:t>Jó </a:t>
            </a:r>
            <a:r>
              <a:rPr lang="hu-HU" dirty="0" err="1"/>
              <a:t>quadriceps</a:t>
            </a:r>
            <a:r>
              <a:rPr lang="hu-HU" dirty="0"/>
              <a:t> funkció</a:t>
            </a:r>
          </a:p>
          <a:p>
            <a:endParaRPr lang="hu-HU" dirty="0"/>
          </a:p>
          <a:p>
            <a:r>
              <a:rPr lang="hu-HU" dirty="0"/>
              <a:t>Legfőbb hátrányok</a:t>
            </a:r>
          </a:p>
          <a:p>
            <a:pPr lvl="1"/>
            <a:r>
              <a:rPr lang="hu-HU" dirty="0"/>
              <a:t>Nagyobb feltárás</a:t>
            </a:r>
          </a:p>
          <a:p>
            <a:pPr lvl="1"/>
            <a:r>
              <a:rPr lang="hu-HU" dirty="0"/>
              <a:t>Nem lehetséges minden esetben</a:t>
            </a:r>
          </a:p>
        </p:txBody>
      </p:sp>
      <p:pic>
        <p:nvPicPr>
          <p:cNvPr id="4" name="Picture 5" descr="4-837-919-2 9-30-97 #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82" y="2194431"/>
            <a:ext cx="5188751" cy="37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70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VMO anatómia 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03" y="1399155"/>
            <a:ext cx="4267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03" y="4047670"/>
            <a:ext cx="4267200" cy="239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hu-HU" dirty="0"/>
              <a:t>Art. </a:t>
            </a:r>
            <a:r>
              <a:rPr lang="hu-HU" dirty="0" err="1"/>
              <a:t>gen</a:t>
            </a:r>
            <a:r>
              <a:rPr lang="hu-HU" dirty="0"/>
              <a:t>. </a:t>
            </a:r>
            <a:r>
              <a:rPr lang="hu-HU" dirty="0" err="1"/>
              <a:t>descend</a:t>
            </a:r>
            <a:r>
              <a:rPr lang="hu-HU" dirty="0"/>
              <a:t>.</a:t>
            </a:r>
          </a:p>
          <a:p>
            <a:pPr lvl="1"/>
            <a:r>
              <a:rPr lang="hu-HU" dirty="0"/>
              <a:t>Art. </a:t>
            </a:r>
            <a:r>
              <a:rPr lang="hu-HU" dirty="0" err="1"/>
              <a:t>femoralis</a:t>
            </a:r>
            <a:endParaRPr lang="hu-HU" dirty="0"/>
          </a:p>
          <a:p>
            <a:r>
              <a:rPr lang="hu-HU" dirty="0" err="1"/>
              <a:t>Nerv</a:t>
            </a:r>
            <a:r>
              <a:rPr lang="hu-HU" dirty="0"/>
              <a:t>. rami </a:t>
            </a:r>
            <a:r>
              <a:rPr lang="hu-HU" dirty="0" err="1"/>
              <a:t>musculares</a:t>
            </a:r>
            <a:endParaRPr lang="hu-HU" dirty="0"/>
          </a:p>
          <a:p>
            <a:pPr marL="742950" lvl="2" indent="-342900"/>
            <a:r>
              <a:rPr lang="hu-HU" dirty="0" err="1"/>
              <a:t>Nerv</a:t>
            </a:r>
            <a:r>
              <a:rPr lang="hu-HU" dirty="0"/>
              <a:t>. </a:t>
            </a:r>
            <a:r>
              <a:rPr lang="hu-HU" dirty="0" err="1"/>
              <a:t>Femoralis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</a:p>
          <a:p>
            <a:pPr marL="342900" lvl="1" indent="-342900"/>
            <a:endParaRPr lang="hu-HU" dirty="0"/>
          </a:p>
          <a:p>
            <a:pPr marL="342900" lvl="1" indent="-342900"/>
            <a:r>
              <a:rPr lang="hu-HU" dirty="0"/>
              <a:t>Ideglefutás 2 ága</a:t>
            </a:r>
          </a:p>
          <a:p>
            <a:pPr lvl="1"/>
            <a:r>
              <a:rPr lang="hu-HU" dirty="0" err="1"/>
              <a:t>Anterior</a:t>
            </a:r>
            <a:r>
              <a:rPr lang="hu-HU" dirty="0"/>
              <a:t> ág</a:t>
            </a:r>
          </a:p>
          <a:p>
            <a:pPr lvl="1"/>
            <a:r>
              <a:rPr lang="hu-HU" dirty="0" err="1"/>
              <a:t>Posterior</a:t>
            </a:r>
            <a:r>
              <a:rPr lang="hu-HU" dirty="0"/>
              <a:t> ág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639050" y="6457950"/>
            <a:ext cx="464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4C4C4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C4C4C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4C4C4C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C4C4C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C4C4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C4C4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C4C4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C4C4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C4C4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hu-HU" sz="2000" b="0" dirty="0" err="1">
                <a:solidFill>
                  <a:schemeClr val="tx1"/>
                </a:solidFill>
                <a:latin typeface="Calibri" charset="0"/>
              </a:rPr>
              <a:t>Jojima</a:t>
            </a:r>
            <a:r>
              <a:rPr lang="de-DE" altLang="hu-HU" sz="2000" b="0" dirty="0">
                <a:solidFill>
                  <a:schemeClr val="tx1"/>
                </a:solidFill>
                <a:latin typeface="Calibri" charset="0"/>
              </a:rPr>
              <a:t>,  </a:t>
            </a:r>
            <a:r>
              <a:rPr lang="de-DE" altLang="hu-HU" sz="2000" b="0" dirty="0" err="1">
                <a:solidFill>
                  <a:schemeClr val="tx1"/>
                </a:solidFill>
                <a:latin typeface="Calibri" charset="0"/>
              </a:rPr>
              <a:t>Whiteside</a:t>
            </a:r>
            <a:r>
              <a:rPr lang="de-DE" altLang="hu-HU" sz="2000" b="0" dirty="0">
                <a:solidFill>
                  <a:schemeClr val="tx1"/>
                </a:solidFill>
                <a:latin typeface="Calibri" charset="0"/>
              </a:rPr>
              <a:t> et al, Clin Orthop, 2004</a:t>
            </a:r>
          </a:p>
        </p:txBody>
      </p:sp>
    </p:spTree>
    <p:extLst>
      <p:ext uri="{BB962C8B-B14F-4D97-AF65-F5344CB8AC3E}">
        <p14:creationId xmlns:p14="http://schemas.microsoft.com/office/powerpoint/2010/main" val="170094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Midvastus </a:t>
            </a:r>
            <a:r>
              <a:rPr lang="en-US" dirty="0" err="1"/>
              <a:t>metszésvezetés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  <a:buClrTx/>
              <a:buSzTx/>
            </a:pPr>
            <a:r>
              <a:rPr lang="hu-HU" dirty="0"/>
              <a:t>Metszéshossz</a:t>
            </a:r>
          </a:p>
          <a:p>
            <a:pPr defTabSz="914400">
              <a:spcBef>
                <a:spcPts val="0"/>
              </a:spcBef>
              <a:buClrTx/>
              <a:buSzTx/>
            </a:pPr>
            <a:endParaRPr lang="hu-HU" dirty="0"/>
          </a:p>
          <a:p>
            <a:pPr lvl="1" defTabSz="914400">
              <a:spcBef>
                <a:spcPts val="0"/>
              </a:spcBef>
              <a:buClrTx/>
              <a:buSzTx/>
            </a:pPr>
            <a:r>
              <a:rPr lang="hu-HU" dirty="0"/>
              <a:t>Átlagosan 8,8 cm</a:t>
            </a:r>
          </a:p>
          <a:p>
            <a:pPr lvl="1" defTabSz="914400">
              <a:spcBef>
                <a:spcPts val="0"/>
              </a:spcBef>
              <a:buClrTx/>
              <a:buSzTx/>
            </a:pPr>
            <a:endParaRPr lang="hu-HU" dirty="0"/>
          </a:p>
          <a:p>
            <a:pPr lvl="1" defTabSz="914400">
              <a:spcBef>
                <a:spcPts val="0"/>
              </a:spcBef>
              <a:buClrTx/>
              <a:buSzTx/>
            </a:pPr>
            <a:r>
              <a:rPr lang="hu-HU" dirty="0"/>
              <a:t>6,5 – 12,3 cm</a:t>
            </a:r>
          </a:p>
          <a:p>
            <a:pPr lvl="1" defTabSz="914400">
              <a:spcBef>
                <a:spcPts val="0"/>
              </a:spcBef>
              <a:buClrTx/>
              <a:buSzTx/>
            </a:pPr>
            <a:endParaRPr lang="hu-HU" dirty="0"/>
          </a:p>
          <a:p>
            <a:pPr lvl="1" defTabSz="914400">
              <a:spcBef>
                <a:spcPts val="0"/>
              </a:spcBef>
              <a:buClrTx/>
              <a:buSzTx/>
            </a:pPr>
            <a:endParaRPr lang="hu-HU" dirty="0"/>
          </a:p>
          <a:p>
            <a:pPr lvl="1" defTabSz="914400">
              <a:spcBef>
                <a:spcPts val="0"/>
              </a:spcBef>
              <a:buClrTx/>
              <a:buSzTx/>
            </a:pPr>
            <a:r>
              <a:rPr lang="hu-HU" dirty="0"/>
              <a:t>Biztonságos zóna</a:t>
            </a:r>
          </a:p>
          <a:p>
            <a:pPr lvl="2" defTabSz="914400">
              <a:spcBef>
                <a:spcPts val="0"/>
              </a:spcBef>
              <a:buClrTx/>
              <a:buSzTx/>
            </a:pPr>
            <a:endParaRPr lang="hu-HU" dirty="0"/>
          </a:p>
          <a:p>
            <a:pPr lvl="2" defTabSz="914400">
              <a:spcBef>
                <a:spcPts val="0"/>
              </a:spcBef>
              <a:buClrTx/>
              <a:buSzTx/>
            </a:pPr>
            <a:r>
              <a:rPr lang="hu-HU" dirty="0"/>
              <a:t>4,5 cm</a:t>
            </a:r>
          </a:p>
          <a:p>
            <a:pPr lvl="2" defTabSz="914400">
              <a:spcBef>
                <a:spcPts val="0"/>
              </a:spcBef>
              <a:buClrTx/>
              <a:buSzTx/>
            </a:pPr>
            <a:endParaRPr lang="hu-HU" dirty="0"/>
          </a:p>
          <a:p>
            <a:pPr lvl="2" defTabSz="914400">
              <a:spcBef>
                <a:spcPts val="0"/>
              </a:spcBef>
              <a:buClrTx/>
              <a:buSzTx/>
            </a:pPr>
            <a:r>
              <a:rPr lang="hu-HU" dirty="0" err="1"/>
              <a:t>Snip</a:t>
            </a:r>
            <a:r>
              <a:rPr lang="hu-HU" dirty="0"/>
              <a:t> feltárás 2-4 cm</a:t>
            </a:r>
          </a:p>
        </p:txBody>
      </p:sp>
      <p:grpSp>
        <p:nvGrpSpPr>
          <p:cNvPr id="4" name="Gruppierung 13"/>
          <p:cNvGrpSpPr>
            <a:grpSpLocks/>
          </p:cNvGrpSpPr>
          <p:nvPr/>
        </p:nvGrpSpPr>
        <p:grpSpPr bwMode="auto">
          <a:xfrm>
            <a:off x="7470548" y="1591991"/>
            <a:ext cx="2032680" cy="4253638"/>
            <a:chOff x="6972300" y="1628775"/>
            <a:chExt cx="1905000" cy="3362325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r="9857"/>
            <a:stretch>
              <a:fillRect/>
            </a:stretch>
          </p:blipFill>
          <p:spPr bwMode="auto">
            <a:xfrm>
              <a:off x="6972300" y="1628775"/>
              <a:ext cx="1905000" cy="336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8096250" y="1700213"/>
              <a:ext cx="155575" cy="1008062"/>
            </a:xfrm>
            <a:custGeom>
              <a:avLst/>
              <a:gdLst>
                <a:gd name="T0" fmla="*/ 0 w 98"/>
                <a:gd name="T1" fmla="*/ 0 h 635"/>
                <a:gd name="T2" fmla="*/ 2147483646 w 98"/>
                <a:gd name="T3" fmla="*/ 2147483646 h 635"/>
                <a:gd name="T4" fmla="*/ 2147483646 w 98"/>
                <a:gd name="T5" fmla="*/ 2147483646 h 635"/>
                <a:gd name="T6" fmla="*/ 2147483646 w 98"/>
                <a:gd name="T7" fmla="*/ 2147483646 h 6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635"/>
                <a:gd name="T14" fmla="*/ 98 w 98"/>
                <a:gd name="T15" fmla="*/ 635 h 6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635">
                  <a:moveTo>
                    <a:pt x="0" y="0"/>
                  </a:moveTo>
                  <a:cubicBezTo>
                    <a:pt x="15" y="68"/>
                    <a:pt x="30" y="136"/>
                    <a:pt x="45" y="227"/>
                  </a:cubicBezTo>
                  <a:cubicBezTo>
                    <a:pt x="60" y="318"/>
                    <a:pt x="82" y="477"/>
                    <a:pt x="90" y="545"/>
                  </a:cubicBezTo>
                  <a:cubicBezTo>
                    <a:pt x="98" y="613"/>
                    <a:pt x="90" y="620"/>
                    <a:pt x="90" y="63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auto">
            <a:xfrm>
              <a:off x="7880350" y="3284538"/>
              <a:ext cx="358775" cy="431800"/>
            </a:xfrm>
            <a:custGeom>
              <a:avLst/>
              <a:gdLst>
                <a:gd name="T0" fmla="*/ 2147483646 w 226"/>
                <a:gd name="T1" fmla="*/ 0 h 272"/>
                <a:gd name="T2" fmla="*/ 2147483646 w 226"/>
                <a:gd name="T3" fmla="*/ 2147483646 h 272"/>
                <a:gd name="T4" fmla="*/ 2147483646 w 226"/>
                <a:gd name="T5" fmla="*/ 2147483646 h 272"/>
                <a:gd name="T6" fmla="*/ 0 w 226"/>
                <a:gd name="T7" fmla="*/ 2147483646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6"/>
                <a:gd name="T13" fmla="*/ 0 h 272"/>
                <a:gd name="T14" fmla="*/ 226 w 226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6" h="272">
                  <a:moveTo>
                    <a:pt x="226" y="0"/>
                  </a:moveTo>
                  <a:cubicBezTo>
                    <a:pt x="218" y="49"/>
                    <a:pt x="211" y="98"/>
                    <a:pt x="181" y="136"/>
                  </a:cubicBezTo>
                  <a:cubicBezTo>
                    <a:pt x="151" y="174"/>
                    <a:pt x="75" y="204"/>
                    <a:pt x="45" y="227"/>
                  </a:cubicBezTo>
                  <a:cubicBezTo>
                    <a:pt x="15" y="250"/>
                    <a:pt x="7" y="265"/>
                    <a:pt x="0" y="27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auto">
            <a:xfrm>
              <a:off x="8167688" y="3357563"/>
              <a:ext cx="157162" cy="576262"/>
            </a:xfrm>
            <a:custGeom>
              <a:avLst/>
              <a:gdLst>
                <a:gd name="T0" fmla="*/ 2147483646 w 99"/>
                <a:gd name="T1" fmla="*/ 0 h 363"/>
                <a:gd name="T2" fmla="*/ 2147483646 w 99"/>
                <a:gd name="T3" fmla="*/ 2147483646 h 363"/>
                <a:gd name="T4" fmla="*/ 0 w 99"/>
                <a:gd name="T5" fmla="*/ 2147483646 h 363"/>
                <a:gd name="T6" fmla="*/ 0 60000 65536"/>
                <a:gd name="T7" fmla="*/ 0 60000 65536"/>
                <a:gd name="T8" fmla="*/ 0 60000 65536"/>
                <a:gd name="T9" fmla="*/ 0 w 99"/>
                <a:gd name="T10" fmla="*/ 0 h 363"/>
                <a:gd name="T11" fmla="*/ 99 w 99"/>
                <a:gd name="T12" fmla="*/ 363 h 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363">
                  <a:moveTo>
                    <a:pt x="45" y="0"/>
                  </a:moveTo>
                  <a:cubicBezTo>
                    <a:pt x="72" y="82"/>
                    <a:pt x="99" y="165"/>
                    <a:pt x="91" y="226"/>
                  </a:cubicBezTo>
                  <a:cubicBezTo>
                    <a:pt x="83" y="287"/>
                    <a:pt x="15" y="340"/>
                    <a:pt x="0" y="36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8239125" y="2636838"/>
              <a:ext cx="1588" cy="647700"/>
            </a:xfrm>
            <a:custGeom>
              <a:avLst/>
              <a:gdLst>
                <a:gd name="T0" fmla="*/ 0 w 1"/>
                <a:gd name="T1" fmla="*/ 2147483646 h 408"/>
                <a:gd name="T2" fmla="*/ 0 w 1"/>
                <a:gd name="T3" fmla="*/ 0 h 408"/>
                <a:gd name="T4" fmla="*/ 0 60000 65536"/>
                <a:gd name="T5" fmla="*/ 0 60000 65536"/>
                <a:gd name="T6" fmla="*/ 0 w 1"/>
                <a:gd name="T7" fmla="*/ 0 h 408"/>
                <a:gd name="T8" fmla="*/ 1 w 1"/>
                <a:gd name="T9" fmla="*/ 408 h 4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08">
                  <a:moveTo>
                    <a:pt x="0" y="408"/>
                  </a:moveTo>
                  <a:cubicBezTo>
                    <a:pt x="0" y="408"/>
                    <a:pt x="0" y="204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6"/>
            <p:cNvSpPr>
              <a:spLocks noChangeShapeType="1"/>
            </p:cNvSpPr>
            <p:nvPr/>
          </p:nvSpPr>
          <p:spPr bwMode="auto">
            <a:xfrm flipH="1" flipV="1">
              <a:off x="7735888" y="3357563"/>
              <a:ext cx="71437" cy="15113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7"/>
            <p:cNvSpPr>
              <a:spLocks noChangeShapeType="1"/>
            </p:cNvSpPr>
            <p:nvPr/>
          </p:nvSpPr>
          <p:spPr bwMode="auto">
            <a:xfrm flipV="1">
              <a:off x="7735888" y="3068638"/>
              <a:ext cx="503237" cy="28892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7517250" y="2636838"/>
              <a:ext cx="11040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4C4C4C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4C4C4C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rgbClr val="4C4C4C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rgbClr val="4C4C4C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4C4C4C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C4C4C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C4C4C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C4C4C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C4C4C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hu-HU" sz="2000">
                  <a:solidFill>
                    <a:srgbClr val="66FF33"/>
                  </a:solidFill>
                </a:rPr>
                <a:t>4.5 cm</a:t>
              </a:r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486775" y="6454579"/>
            <a:ext cx="370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4C4C4C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C4C4C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4C4C4C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4C4C4C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C4C4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C4C4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C4C4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C4C4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C4C4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hu-HU" sz="2000">
                <a:solidFill>
                  <a:schemeClr val="tx1"/>
                </a:solidFill>
                <a:latin typeface="Calibri" charset="0"/>
              </a:rPr>
              <a:t>Cooper et al, J Arthroplasty, 1999</a:t>
            </a:r>
          </a:p>
        </p:txBody>
      </p:sp>
    </p:spTree>
    <p:extLst>
      <p:ext uri="{BB962C8B-B14F-4D97-AF65-F5344CB8AC3E}">
        <p14:creationId xmlns:p14="http://schemas.microsoft.com/office/powerpoint/2010/main" val="189424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Minimál </a:t>
            </a:r>
            <a:r>
              <a:rPr lang="hu-HU" dirty="0" err="1"/>
              <a:t>invazív</a:t>
            </a:r>
            <a:r>
              <a:rPr lang="hu-HU" dirty="0"/>
              <a:t> technikák (MIS)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Mini - </a:t>
            </a:r>
            <a:r>
              <a:rPr lang="hu-HU" dirty="0" err="1"/>
              <a:t>midvastus</a:t>
            </a:r>
            <a:endParaRPr lang="hu-HU" dirty="0"/>
          </a:p>
          <a:p>
            <a:pPr lvl="1"/>
            <a:r>
              <a:rPr lang="hu-HU" dirty="0"/>
              <a:t>10-12 cm bőrmetszés</a:t>
            </a:r>
          </a:p>
          <a:p>
            <a:pPr lvl="1"/>
            <a:r>
              <a:rPr lang="hu-HU" dirty="0"/>
              <a:t>VMO tompán 2-4 cm</a:t>
            </a:r>
          </a:p>
          <a:p>
            <a:r>
              <a:rPr lang="hu-HU" dirty="0"/>
              <a:t>Mini – </a:t>
            </a:r>
            <a:r>
              <a:rPr lang="hu-HU" dirty="0" err="1"/>
              <a:t>Subvastus</a:t>
            </a:r>
            <a:endParaRPr lang="hu-HU" dirty="0"/>
          </a:p>
          <a:p>
            <a:pPr lvl="1"/>
            <a:r>
              <a:rPr lang="hu-HU" dirty="0"/>
              <a:t>10-12 cm bőrmetszés</a:t>
            </a:r>
          </a:p>
          <a:p>
            <a:pPr lvl="1"/>
            <a:r>
              <a:rPr lang="hu-HU" dirty="0"/>
              <a:t>VMO alatt 4-6 cm</a:t>
            </a:r>
          </a:p>
          <a:p>
            <a:r>
              <a:rPr lang="hu-HU" dirty="0" err="1"/>
              <a:t>Quadriceps</a:t>
            </a:r>
            <a:r>
              <a:rPr lang="hu-HU" dirty="0"/>
              <a:t> </a:t>
            </a:r>
            <a:r>
              <a:rPr lang="hu-HU" dirty="0" err="1"/>
              <a:t>sparing</a:t>
            </a:r>
            <a:endParaRPr lang="hu-HU" dirty="0"/>
          </a:p>
          <a:p>
            <a:pPr lvl="1"/>
            <a:r>
              <a:rPr lang="hu-HU" dirty="0"/>
              <a:t>8-10cm bőrmetszés</a:t>
            </a:r>
          </a:p>
          <a:p>
            <a:pPr lvl="1"/>
            <a:r>
              <a:rPr lang="hu-HU" dirty="0"/>
              <a:t>Sem VMO, sem </a:t>
            </a:r>
            <a:r>
              <a:rPr lang="hu-HU" dirty="0" err="1"/>
              <a:t>rectus</a:t>
            </a:r>
            <a:endParaRPr lang="hu-HU" dirty="0"/>
          </a:p>
        </p:txBody>
      </p:sp>
      <p:pic>
        <p:nvPicPr>
          <p:cNvPr id="4" name="Picture 3" descr="quad"/>
          <p:cNvPicPr>
            <a:picLocks noChangeAspect="1" noChangeArrowheads="1"/>
          </p:cNvPicPr>
          <p:nvPr/>
        </p:nvPicPr>
        <p:blipFill>
          <a:blip r:embed="rId2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849" y="1853248"/>
            <a:ext cx="3424237" cy="42624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9648216" y="4200841"/>
            <a:ext cx="215900" cy="504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 flipH="1">
            <a:off x="9633929" y="4705666"/>
            <a:ext cx="74612" cy="1223963"/>
          </a:xfrm>
          <a:custGeom>
            <a:avLst/>
            <a:gdLst>
              <a:gd name="T0" fmla="*/ 2147483646 w 48"/>
              <a:gd name="T1" fmla="*/ 0 h 768"/>
              <a:gd name="T2" fmla="*/ 0 w 48"/>
              <a:gd name="T3" fmla="*/ 2147483646 h 768"/>
              <a:gd name="T4" fmla="*/ 0 60000 65536"/>
              <a:gd name="T5" fmla="*/ 0 60000 65536"/>
              <a:gd name="T6" fmla="*/ 0 w 48"/>
              <a:gd name="T7" fmla="*/ 0 h 768"/>
              <a:gd name="T8" fmla="*/ 48 w 48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768">
                <a:moveTo>
                  <a:pt x="48" y="0"/>
                </a:moveTo>
                <a:cubicBezTo>
                  <a:pt x="28" y="320"/>
                  <a:pt x="8" y="640"/>
                  <a:pt x="0" y="768"/>
                </a:cubicBezTo>
              </a:path>
            </a:pathLst>
          </a:custGeom>
          <a:noFill/>
          <a:ln w="539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8567129" y="4705666"/>
            <a:ext cx="1512887" cy="0"/>
          </a:xfrm>
          <a:prstGeom prst="line">
            <a:avLst/>
          </a:prstGeom>
          <a:noFill/>
          <a:ln w="38100">
            <a:solidFill>
              <a:srgbClr val="042AA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9791091" y="4561204"/>
            <a:ext cx="288925" cy="2889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9648216" y="4705666"/>
            <a:ext cx="142875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3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MMI és MSV összehasonlítás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Mindkét eljárás minimál </a:t>
            </a:r>
            <a:r>
              <a:rPr lang="hu-HU" dirty="0" err="1"/>
              <a:t>invazívnak</a:t>
            </a:r>
            <a:r>
              <a:rPr lang="hu-HU" dirty="0"/>
              <a:t> tekintendő</a:t>
            </a:r>
          </a:p>
          <a:p>
            <a:pPr lvl="1"/>
            <a:r>
              <a:rPr lang="hu-HU" dirty="0"/>
              <a:t>Bármikor kiterjeszthető</a:t>
            </a:r>
          </a:p>
          <a:p>
            <a:r>
              <a:rPr lang="hu-HU" dirty="0"/>
              <a:t>A klasszikus feltárás változatai</a:t>
            </a:r>
          </a:p>
          <a:p>
            <a:endParaRPr lang="hu-HU" dirty="0"/>
          </a:p>
          <a:p>
            <a:r>
              <a:rPr lang="hu-HU" dirty="0"/>
              <a:t>Mini-</a:t>
            </a:r>
            <a:r>
              <a:rPr lang="hu-HU" dirty="0" err="1"/>
              <a:t>Midvastus</a:t>
            </a:r>
            <a:endParaRPr lang="hu-HU" dirty="0"/>
          </a:p>
          <a:p>
            <a:pPr lvl="1"/>
            <a:r>
              <a:rPr lang="hu-HU" dirty="0"/>
              <a:t>Szinte minden deformitásra alkalmazható</a:t>
            </a:r>
          </a:p>
          <a:p>
            <a:pPr lvl="1"/>
            <a:r>
              <a:rPr lang="hu-HU" dirty="0"/>
              <a:t>Jobb látótér</a:t>
            </a:r>
          </a:p>
          <a:p>
            <a:r>
              <a:rPr lang="hu-HU" dirty="0"/>
              <a:t>Mini-</a:t>
            </a:r>
            <a:r>
              <a:rPr lang="hu-HU" dirty="0" err="1"/>
              <a:t>Subvastus</a:t>
            </a:r>
            <a:endParaRPr lang="hu-HU" dirty="0"/>
          </a:p>
          <a:p>
            <a:pPr lvl="1"/>
            <a:r>
              <a:rPr lang="hu-HU" dirty="0"/>
              <a:t>Nincs izomsérülés</a:t>
            </a:r>
          </a:p>
          <a:p>
            <a:pPr lvl="1"/>
            <a:r>
              <a:rPr lang="hu-HU" dirty="0"/>
              <a:t>Nem minden betegre alkalmas</a:t>
            </a:r>
          </a:p>
        </p:txBody>
      </p:sp>
    </p:spTree>
    <p:extLst>
      <p:ext uri="{BB962C8B-B14F-4D97-AF65-F5344CB8AC3E}">
        <p14:creationId xmlns:p14="http://schemas.microsoft.com/office/powerpoint/2010/main" val="1563773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Tuberositas</a:t>
            </a:r>
            <a:r>
              <a:rPr lang="en-US" dirty="0"/>
              <a:t> 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hu-HU" dirty="0" err="1"/>
              <a:t>Kb</a:t>
            </a:r>
            <a:r>
              <a:rPr lang="hu-HU" dirty="0"/>
              <a:t> 6 x 2-3 cm-es darab</a:t>
            </a:r>
          </a:p>
          <a:p>
            <a:pPr marL="342900" lvl="1" indent="-342900"/>
            <a:r>
              <a:rPr lang="hu-HU" dirty="0" err="1"/>
              <a:t>Oscilla</a:t>
            </a:r>
            <a:r>
              <a:rPr lang="hu-HU" dirty="0"/>
              <a:t>, majd pengevéső / </a:t>
            </a:r>
            <a:r>
              <a:rPr lang="hu-HU" dirty="0" err="1"/>
              <a:t>Maio</a:t>
            </a:r>
            <a:r>
              <a:rPr lang="hu-HU" dirty="0"/>
              <a:t> véső</a:t>
            </a:r>
          </a:p>
          <a:p>
            <a:pPr marL="342900" lvl="1" indent="-342900"/>
            <a:r>
              <a:rPr lang="hu-HU" dirty="0" err="1"/>
              <a:t>Patella</a:t>
            </a:r>
            <a:r>
              <a:rPr lang="hu-HU" dirty="0"/>
              <a:t> felhajtása</a:t>
            </a:r>
          </a:p>
          <a:p>
            <a:pPr marL="342900" lvl="1" indent="-342900"/>
            <a:endParaRPr lang="hu-HU" dirty="0"/>
          </a:p>
          <a:p>
            <a:pPr marL="342900" lvl="1" indent="-342900"/>
            <a:endParaRPr lang="hu-HU" dirty="0"/>
          </a:p>
          <a:p>
            <a:pPr marL="342900" lvl="1" indent="-342900"/>
            <a:r>
              <a:rPr lang="hu-HU" dirty="0" err="1"/>
              <a:t>Patella</a:t>
            </a:r>
            <a:r>
              <a:rPr lang="hu-HU" dirty="0"/>
              <a:t> magasság beállítása</a:t>
            </a:r>
          </a:p>
          <a:p>
            <a:pPr marL="342900" lvl="1" indent="-342900"/>
            <a:r>
              <a:rPr lang="hu-HU" dirty="0" err="1"/>
              <a:t>Tuberositas</a:t>
            </a:r>
            <a:r>
              <a:rPr lang="hu-HU" dirty="0"/>
              <a:t> lehorgonyzás</a:t>
            </a:r>
          </a:p>
          <a:p>
            <a:pPr lvl="1"/>
            <a:r>
              <a:rPr lang="hu-HU" dirty="0"/>
              <a:t>2/3 db </a:t>
            </a:r>
            <a:r>
              <a:rPr lang="hu-HU" dirty="0" err="1"/>
              <a:t>malleolar</a:t>
            </a:r>
            <a:r>
              <a:rPr lang="hu-HU" dirty="0"/>
              <a:t> csavarral </a:t>
            </a:r>
          </a:p>
        </p:txBody>
      </p:sp>
      <p:pic>
        <p:nvPicPr>
          <p:cNvPr id="4" name="Kép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88" y="2052918"/>
            <a:ext cx="3257000" cy="244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468" y="2052918"/>
            <a:ext cx="2542445" cy="452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661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597" y="2542775"/>
            <a:ext cx="9404723" cy="1400530"/>
          </a:xfrm>
        </p:spPr>
        <p:txBody>
          <a:bodyPr/>
          <a:lstStyle/>
          <a:p>
            <a:pPr algn="ctr"/>
            <a:r>
              <a:rPr lang="hu-HU" sz="6600" dirty="0"/>
              <a:t>Köszönöm a figyelmet!</a:t>
            </a:r>
            <a:br>
              <a:rPr lang="hu-HU" sz="6600" dirty="0"/>
            </a:br>
            <a:br>
              <a:rPr lang="hu-HU" dirty="0"/>
            </a:br>
            <a:r>
              <a:rPr lang="hu-HU" sz="3200" dirty="0"/>
              <a:t>Dr. </a:t>
            </a:r>
            <a:r>
              <a:rPr lang="hu-HU" sz="3200" dirty="0" err="1"/>
              <a:t>Abonyi</a:t>
            </a:r>
            <a:r>
              <a:rPr lang="hu-HU" sz="3200" dirty="0"/>
              <a:t> Bence</a:t>
            </a:r>
            <a:br>
              <a:rPr lang="hu-HU" sz="3200" dirty="0"/>
            </a:br>
            <a:br>
              <a:rPr lang="hu-HU" sz="3200" dirty="0"/>
            </a:br>
            <a:r>
              <a:rPr lang="hu-HU" sz="2400" dirty="0"/>
              <a:t>Budapesti </a:t>
            </a:r>
            <a:r>
              <a:rPr lang="hu-HU" sz="2400" dirty="0" err="1"/>
              <a:t>Uzsoki</a:t>
            </a:r>
            <a:r>
              <a:rPr lang="hu-HU" sz="2400" dirty="0"/>
              <a:t> utcai Kórház</a:t>
            </a:r>
            <a:br>
              <a:rPr lang="hu-HU" sz="2400" dirty="0"/>
            </a:br>
            <a:r>
              <a:rPr lang="hu-HU" sz="2400" dirty="0"/>
              <a:t>abonyi.bence@gmail.com</a:t>
            </a:r>
            <a:br>
              <a:rPr lang="hu-HU" sz="2400" dirty="0"/>
            </a:br>
            <a:br>
              <a:rPr lang="hu-HU" sz="2400" dirty="0"/>
            </a:br>
            <a:r>
              <a:rPr lang="hu-HU" sz="2400" dirty="0"/>
              <a:t>2023. november 11.</a:t>
            </a:r>
          </a:p>
        </p:txBody>
      </p:sp>
    </p:spTree>
    <p:extLst>
      <p:ext uri="{BB962C8B-B14F-4D97-AF65-F5344CB8AC3E}">
        <p14:creationId xmlns:p14="http://schemas.microsoft.com/office/powerpoint/2010/main" val="188463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C2E39B-A452-4F57-A36E-F1B839B7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Feltárások elvárásai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083BE1-D178-4B1D-A3C5-72D021CBE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Tengely, stabilitás, felszín korrekcióra alkalmas</a:t>
            </a:r>
          </a:p>
          <a:p>
            <a:r>
              <a:rPr lang="hu-HU" dirty="0"/>
              <a:t>Kiterjeszthető</a:t>
            </a:r>
          </a:p>
          <a:p>
            <a:r>
              <a:rPr lang="hu-HU" dirty="0"/>
              <a:t>Akár revíziós komponensek beültetésére is alkalmas legyen</a:t>
            </a:r>
          </a:p>
          <a:p>
            <a:r>
              <a:rPr lang="hu-HU" dirty="0"/>
              <a:t>Minimális szöveti </a:t>
            </a:r>
            <a:r>
              <a:rPr lang="hu-HU" dirty="0" err="1"/>
              <a:t>dissectio</a:t>
            </a:r>
            <a:r>
              <a:rPr lang="hu-HU" dirty="0"/>
              <a:t> – </a:t>
            </a:r>
            <a:r>
              <a:rPr lang="hu-HU" dirty="0" err="1"/>
              <a:t>postop</a:t>
            </a:r>
            <a:r>
              <a:rPr lang="hu-HU" dirty="0"/>
              <a:t> funkció (ROM, fájdalom)</a:t>
            </a:r>
          </a:p>
          <a:p>
            <a:r>
              <a:rPr lang="hu-HU" dirty="0"/>
              <a:t>Standardizálható lépésekből álljon</a:t>
            </a:r>
          </a:p>
          <a:p>
            <a:r>
              <a:rPr lang="hu-HU" dirty="0"/>
              <a:t>Reprodukálható legyen</a:t>
            </a:r>
          </a:p>
          <a:p>
            <a:r>
              <a:rPr lang="hu-HU" dirty="0"/>
              <a:t>Meglévő implantátumokkal megfelelően elvégezhető legyen</a:t>
            </a:r>
          </a:p>
          <a:p>
            <a:endParaRPr lang="hu-HU" dirty="0"/>
          </a:p>
          <a:p>
            <a:r>
              <a:rPr lang="hu-HU" dirty="0"/>
              <a:t>Funkció céljából lehet csökkenteni – kizárólag a funkció és anatómiai eredmény javítása céljából (NEM marketing)</a:t>
            </a:r>
          </a:p>
        </p:txBody>
      </p:sp>
    </p:spTree>
    <p:extLst>
      <p:ext uri="{BB962C8B-B14F-4D97-AF65-F5344CB8AC3E}">
        <p14:creationId xmlns:p14="http://schemas.microsoft.com/office/powerpoint/2010/main" val="89719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DE675E-2A7B-41EF-A404-EBB923B2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Feltárások elvárásai II.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0F54B8-9412-4BEA-8E58-245E36DCB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Retrakció</a:t>
            </a:r>
            <a:r>
              <a:rPr lang="hu-HU" dirty="0"/>
              <a:t> technikáján lehet csökkenteni, módosítani</a:t>
            </a:r>
          </a:p>
          <a:p>
            <a:r>
              <a:rPr lang="hu-HU" dirty="0"/>
              <a:t>Standardizált célzási technika </a:t>
            </a:r>
          </a:p>
          <a:p>
            <a:r>
              <a:rPr lang="hu-HU" dirty="0" err="1"/>
              <a:t>Neurovascularis</a:t>
            </a:r>
            <a:r>
              <a:rPr lang="hu-HU" dirty="0"/>
              <a:t> anatómia tisztelete</a:t>
            </a:r>
          </a:p>
          <a:p>
            <a:endParaRPr lang="hu-HU" dirty="0"/>
          </a:p>
          <a:p>
            <a:r>
              <a:rPr lang="hu-HU" dirty="0"/>
              <a:t>Flexiós stabilitás - balansz - csonthiány pótlás - </a:t>
            </a:r>
            <a:r>
              <a:rPr lang="hu-HU" dirty="0" err="1"/>
              <a:t>augment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908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DSCN4019">
            <a:extLst>
              <a:ext uri="{FF2B5EF4-FFF2-40B4-BE49-F238E27FC236}">
                <a16:creationId xmlns:a16="http://schemas.microsoft.com/office/drawing/2014/main" id="{ACE72405-70DA-49D7-AD31-336C153A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41" y="456972"/>
            <a:ext cx="2271712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B2C65B4-282E-4CF7-947D-CAC505FA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3835030" cy="1400530"/>
          </a:xfrm>
        </p:spPr>
        <p:txBody>
          <a:bodyPr/>
          <a:lstStyle/>
          <a:p>
            <a:r>
              <a:rPr lang="hu-HU" dirty="0"/>
              <a:t>Feltárási lehetőségek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4A6A101A-A0AC-4B95-87E3-872857DE2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391" y="1806605"/>
            <a:ext cx="2284412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0" dirty="0" err="1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Medial</a:t>
            </a:r>
            <a:r>
              <a:rPr lang="hu-HU" altLang="hu-HU" sz="2000" b="0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altLang="hu-HU" sz="2000" b="0" dirty="0" err="1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parapatellar</a:t>
            </a:r>
            <a:endParaRPr lang="hu-HU" altLang="hu-HU" sz="2000" b="0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D9C0005D-67BD-4E5F-BA5D-33B2C0AC3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178" y="2600355"/>
            <a:ext cx="1420813" cy="404813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Midvastus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9C3FF97C-1BA7-42F7-AE94-DB86874B1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541" y="3317905"/>
            <a:ext cx="1370012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Subvastus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0ACA2B42-2584-4E5A-A015-D0069630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691" y="3970368"/>
            <a:ext cx="113665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Trivector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CFC05EA9-839C-491F-A567-3FAC6E3E8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166" y="2960718"/>
            <a:ext cx="226218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Lateral parapatellar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2CE280AF-CFA3-4BC4-91C6-611006817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728" y="4832380"/>
            <a:ext cx="4826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QS</a:t>
            </a:r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C55725A2-3845-432B-931B-BCEB4560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5903" y="4905405"/>
            <a:ext cx="1995488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0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VMO </a:t>
            </a:r>
            <a:r>
              <a:rPr lang="hu-HU" altLang="hu-HU" sz="2000" b="0" dirty="0" err="1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hu-HU" altLang="hu-HU" sz="2000" b="0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I.II.III.</a:t>
            </a:r>
          </a:p>
        </p:txBody>
      </p:sp>
      <p:sp>
        <p:nvSpPr>
          <p:cNvPr id="34" name="Line 14">
            <a:extLst>
              <a:ext uri="{FF2B5EF4-FFF2-40B4-BE49-F238E27FC236}">
                <a16:creationId xmlns:a16="http://schemas.microsoft.com/office/drawing/2014/main" id="{6C5A42CA-73E3-4884-8D84-51AE10A06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2116" y="4473605"/>
            <a:ext cx="935037" cy="358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35" name="Line 15">
            <a:extLst>
              <a:ext uri="{FF2B5EF4-FFF2-40B4-BE49-F238E27FC236}">
                <a16:creationId xmlns:a16="http://schemas.microsoft.com/office/drawing/2014/main" id="{C49FBD7D-32D6-4A73-B72E-E411E1B2A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2116" y="4184680"/>
            <a:ext cx="935037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37" name="Text Box 17">
            <a:extLst>
              <a:ext uri="{FF2B5EF4-FFF2-40B4-BE49-F238E27FC236}">
                <a16:creationId xmlns:a16="http://schemas.microsoft.com/office/drawing/2014/main" id="{00EFDB3D-F846-436B-8CEA-E7D9FCA4E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753" y="5899180"/>
            <a:ext cx="484188" cy="4000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QS</a:t>
            </a:r>
          </a:p>
        </p:txBody>
      </p:sp>
      <p:sp>
        <p:nvSpPr>
          <p:cNvPr id="38" name="Text Box 18">
            <a:extLst>
              <a:ext uri="{FF2B5EF4-FFF2-40B4-BE49-F238E27FC236}">
                <a16:creationId xmlns:a16="http://schemas.microsoft.com/office/drawing/2014/main" id="{E6077DEA-EEF2-4379-8865-C58605FC9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416" y="5407055"/>
            <a:ext cx="1811337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0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Mini </a:t>
            </a:r>
            <a:r>
              <a:rPr lang="hu-HU" altLang="hu-HU" sz="2000" b="0" dirty="0" err="1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midvastus</a:t>
            </a:r>
            <a:endParaRPr lang="hu-HU" altLang="hu-HU" sz="2000" b="0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16">
            <a:extLst>
              <a:ext uri="{FF2B5EF4-FFF2-40B4-BE49-F238E27FC236}">
                <a16:creationId xmlns:a16="http://schemas.microsoft.com/office/drawing/2014/main" id="{D85E27B8-2987-4D34-892D-705F370BE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2116" y="4329143"/>
            <a:ext cx="935037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439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VMO típusok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1-es típus</a:t>
            </a:r>
          </a:p>
          <a:p>
            <a:pPr lvl="1"/>
            <a:r>
              <a:rPr lang="hu-HU" dirty="0"/>
              <a:t>1/3-ad a metszés alatt</a:t>
            </a:r>
          </a:p>
          <a:p>
            <a:r>
              <a:rPr lang="hu-HU" dirty="0"/>
              <a:t>2-es típus</a:t>
            </a:r>
          </a:p>
          <a:p>
            <a:pPr lvl="1"/>
            <a:r>
              <a:rPr lang="hu-HU" dirty="0"/>
              <a:t>1/2-ed a metszés alatt</a:t>
            </a:r>
          </a:p>
          <a:p>
            <a:r>
              <a:rPr lang="hu-HU" dirty="0"/>
              <a:t>3-as típus</a:t>
            </a:r>
          </a:p>
          <a:p>
            <a:pPr lvl="1"/>
            <a:r>
              <a:rPr lang="hu-HU" dirty="0"/>
              <a:t>2/3-ad a metszés alatt</a:t>
            </a:r>
          </a:p>
        </p:txBody>
      </p:sp>
      <p:pic>
        <p:nvPicPr>
          <p:cNvPr id="4" name="Picture 9" descr="DSC07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96" y="1853248"/>
            <a:ext cx="57134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2"/>
          <p:cNvCxnSpPr>
            <a:cxnSpLocks/>
          </p:cNvCxnSpPr>
          <p:nvPr/>
        </p:nvCxnSpPr>
        <p:spPr bwMode="auto">
          <a:xfrm>
            <a:off x="7626803" y="3477433"/>
            <a:ext cx="0" cy="1025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Egyenes összekötő 15"/>
          <p:cNvCxnSpPr>
            <a:cxnSpLocks/>
          </p:cNvCxnSpPr>
          <p:nvPr/>
        </p:nvCxnSpPr>
        <p:spPr bwMode="auto">
          <a:xfrm flipH="1">
            <a:off x="7626803" y="3952096"/>
            <a:ext cx="352425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Egyenes összekötő 16"/>
          <p:cNvCxnSpPr>
            <a:cxnSpLocks/>
          </p:cNvCxnSpPr>
          <p:nvPr/>
        </p:nvCxnSpPr>
        <p:spPr bwMode="auto">
          <a:xfrm>
            <a:off x="7626803" y="3674283"/>
            <a:ext cx="352425" cy="277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2046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371CB0-26F6-4159-B740-93E44817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Feltárások metszésvezetése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" b="3882"/>
          <a:stretch/>
        </p:blipFill>
        <p:spPr>
          <a:xfrm>
            <a:off x="720251" y="1378477"/>
            <a:ext cx="9256442" cy="5209304"/>
          </a:xfrm>
        </p:spPr>
      </p:pic>
    </p:spTree>
    <p:extLst>
      <p:ext uri="{BB962C8B-B14F-4D97-AF65-F5344CB8AC3E}">
        <p14:creationId xmlns:p14="http://schemas.microsoft.com/office/powerpoint/2010/main" val="128561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371CB0-26F6-4159-B740-93E44817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Feltárások metszésvezetése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1410381"/>
            <a:ext cx="9229458" cy="5306939"/>
          </a:xfrm>
        </p:spPr>
      </p:pic>
    </p:spTree>
    <p:extLst>
      <p:ext uri="{BB962C8B-B14F-4D97-AF65-F5344CB8AC3E}">
        <p14:creationId xmlns:p14="http://schemas.microsoft.com/office/powerpoint/2010/main" val="60589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371CB0-26F6-4159-B740-93E44817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Feltárások metszésvezetése -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9381B4-3C2D-472A-8CCD-DBDDD2C8A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70437FA-56BA-4C64-AAE0-A160EC2CE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89"/>
          <a:stretch/>
        </p:blipFill>
        <p:spPr>
          <a:xfrm>
            <a:off x="650276" y="1366261"/>
            <a:ext cx="9399577" cy="52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0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6F8AE5-78BC-48F0-96B3-390B640D7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Klasszikus Midvastus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47661D-CC13-462A-B4CC-FB6333B1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92" y="1853248"/>
            <a:ext cx="9403742" cy="4728881"/>
          </a:xfrm>
        </p:spPr>
        <p:txBody>
          <a:bodyPr>
            <a:normAutofit/>
          </a:bodyPr>
          <a:lstStyle/>
          <a:p>
            <a:r>
              <a:rPr lang="hu-HU" dirty="0"/>
              <a:t>Kisebb fájdalom</a:t>
            </a:r>
          </a:p>
          <a:p>
            <a:r>
              <a:rPr lang="hu-HU" dirty="0"/>
              <a:t>Gyorsabb rehabilitáció</a:t>
            </a:r>
          </a:p>
          <a:p>
            <a:r>
              <a:rPr lang="hu-HU" dirty="0"/>
              <a:t>Kisebb vérvesztés</a:t>
            </a:r>
          </a:p>
          <a:p>
            <a:r>
              <a:rPr lang="hu-HU" dirty="0"/>
              <a:t>Jobb funkció</a:t>
            </a:r>
          </a:p>
          <a:p>
            <a:r>
              <a:rPr lang="hu-HU" dirty="0"/>
              <a:t>Jobb </a:t>
            </a:r>
            <a:r>
              <a:rPr lang="hu-HU" dirty="0" err="1"/>
              <a:t>patella</a:t>
            </a:r>
            <a:r>
              <a:rPr lang="hu-HU" dirty="0"/>
              <a:t> lefutás</a:t>
            </a:r>
          </a:p>
          <a:p>
            <a:endParaRPr lang="hu-HU" dirty="0"/>
          </a:p>
          <a:p>
            <a:r>
              <a:rPr lang="hu-HU" dirty="0"/>
              <a:t>Legfőbb hátránya</a:t>
            </a:r>
          </a:p>
          <a:p>
            <a:pPr lvl="1"/>
            <a:r>
              <a:rPr lang="hu-HU" dirty="0" err="1"/>
              <a:t>Propriocepció</a:t>
            </a:r>
            <a:r>
              <a:rPr lang="hu-HU" dirty="0"/>
              <a:t> sérülés</a:t>
            </a:r>
          </a:p>
          <a:p>
            <a:pPr lvl="2"/>
            <a:r>
              <a:rPr lang="hu-HU" dirty="0"/>
              <a:t>30-50% ideg sérülés</a:t>
            </a:r>
          </a:p>
          <a:p>
            <a:pPr lvl="2"/>
            <a:r>
              <a:rPr lang="hu-HU" dirty="0"/>
              <a:t>Art. </a:t>
            </a:r>
            <a:r>
              <a:rPr lang="hu-HU" dirty="0" err="1"/>
              <a:t>gen</a:t>
            </a:r>
            <a:r>
              <a:rPr lang="hu-HU" dirty="0"/>
              <a:t>. </a:t>
            </a:r>
            <a:r>
              <a:rPr lang="hu-HU" dirty="0" err="1"/>
              <a:t>dest</a:t>
            </a:r>
            <a:r>
              <a:rPr lang="hu-HU" dirty="0"/>
              <a:t>. sérülése</a:t>
            </a:r>
          </a:p>
        </p:txBody>
      </p:sp>
      <p:pic>
        <p:nvPicPr>
          <p:cNvPr id="5" name="Picture 4" descr="4-893-570-4 9-30-97 #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44" y="2154012"/>
            <a:ext cx="5179104" cy="378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192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2588</TotalTime>
  <Words>387</Words>
  <Application>Microsoft Office PowerPoint</Application>
  <PresentationFormat>Szélesvásznú</PresentationFormat>
  <Paragraphs>116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Térdprotézis feltárások mid-subvastus, mini midvastus, QS</vt:lpstr>
      <vt:lpstr>Feltárások elvárásai</vt:lpstr>
      <vt:lpstr>Feltárások elvárásai II.</vt:lpstr>
      <vt:lpstr>Feltárási lehetőségek</vt:lpstr>
      <vt:lpstr>VMO típusok</vt:lpstr>
      <vt:lpstr>Feltárások metszésvezetése</vt:lpstr>
      <vt:lpstr>Feltárások metszésvezetése</vt:lpstr>
      <vt:lpstr>Feltárások metszésvezetése - </vt:lpstr>
      <vt:lpstr>Klasszikus Midvastus </vt:lpstr>
      <vt:lpstr>Klasszikus Subvatus</vt:lpstr>
      <vt:lpstr>VMO anatómia </vt:lpstr>
      <vt:lpstr>Midvastus metszésvezetés</vt:lpstr>
      <vt:lpstr>Minimál invazív technikák (MIS)</vt:lpstr>
      <vt:lpstr>MMI és MSV összehasonlítás</vt:lpstr>
      <vt:lpstr>Tuberositas OT</vt:lpstr>
      <vt:lpstr>Köszönöm a figyelmet!  Dr. Abonyi Bence  Budapesti Uzsoki utcai Kórház abonyi.bence@gmail.com  2023. november 11.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Térdprotézis feltárások mid-subvastus</dc:title>
  <dc:creator>Felhasznalo</dc:creator>
  <cp:lastModifiedBy>Felhasznalo</cp:lastModifiedBy>
  <cp:revision>25</cp:revision>
  <dcterms:created xsi:type="dcterms:W3CDTF">2023-11-04T17:23:29Z</dcterms:created>
  <dcterms:modified xsi:type="dcterms:W3CDTF">2023-11-10T08:13:05Z</dcterms:modified>
</cp:coreProperties>
</file>