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7"/>
  </p:notesMasterIdLst>
  <p:sldIdLst>
    <p:sldId id="256" r:id="rId2"/>
    <p:sldId id="288" r:id="rId3"/>
    <p:sldId id="290" r:id="rId4"/>
    <p:sldId id="267" r:id="rId5"/>
    <p:sldId id="307" r:id="rId6"/>
    <p:sldId id="286" r:id="rId7"/>
    <p:sldId id="280" r:id="rId8"/>
    <p:sldId id="293" r:id="rId9"/>
    <p:sldId id="259" r:id="rId10"/>
    <p:sldId id="270" r:id="rId11"/>
    <p:sldId id="272" r:id="rId12"/>
    <p:sldId id="306" r:id="rId13"/>
    <p:sldId id="287" r:id="rId14"/>
    <p:sldId id="258" r:id="rId15"/>
    <p:sldId id="266" r:id="rId16"/>
  </p:sldIdLst>
  <p:sldSz cx="12192000" cy="6858000"/>
  <p:notesSz cx="6858000" cy="9144000"/>
  <p:embeddedFontLst>
    <p:embeddedFont>
      <p:font typeface="Garamond" panose="02020404030301010803" pitchFamily="18" charset="0"/>
      <p:regular r:id="rId18"/>
      <p:bold r:id="rId19"/>
      <p:italic r:id="rId20"/>
    </p:embeddedFont>
    <p:embeddedFont>
      <p:font typeface="Poppins Bold" panose="00000800000000000000" pitchFamily="2" charset="-18"/>
      <p:bold r:id="rId21"/>
    </p:embeddedFont>
    <p:embeddedFont>
      <p:font typeface="Poppins Regular" panose="00000500000000000000" pitchFamily="2" charset="-18"/>
      <p:regular r:id="rId22"/>
    </p:embeddedFont>
    <p:embeddedFont>
      <p:font typeface="Poppins Regular" panose="00000500000000000000" pitchFamily="2" charset="-18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oppins" panose="00000500000000000000" pitchFamily="2" charset="-18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1pPr>
    <a:lvl2pPr marL="382676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2pPr>
    <a:lvl3pPr marL="765353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3pPr>
    <a:lvl4pPr marL="1148029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4pPr>
    <a:lvl5pPr marL="1530706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5pPr>
    <a:lvl6pPr marL="1913382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6pPr>
    <a:lvl7pPr marL="2296058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7pPr>
    <a:lvl8pPr marL="2678735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8pPr>
    <a:lvl9pPr marL="3061411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121D46"/>
    <a:srgbClr val="9DA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>
      <p:cViewPr varScale="1">
        <p:scale>
          <a:sx n="90" d="100"/>
          <a:sy n="90" d="100"/>
        </p:scale>
        <p:origin x="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A3925-DD04-41B5-9794-B736107BFBFE}" type="datetimeFigureOut">
              <a:rPr lang="hu-HU" smtClean="0"/>
              <a:t>2023. 11. 08.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B3B42-98B4-4C8A-992B-19765CF92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860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1pPr>
    <a:lvl2pPr marL="544243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2pPr>
    <a:lvl3pPr marL="1088485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3pPr>
    <a:lvl4pPr marL="1632728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4pPr>
    <a:lvl5pPr marL="2176969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5pPr>
    <a:lvl6pPr marL="2721212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6pPr>
    <a:lvl7pPr marL="3265454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7pPr>
    <a:lvl8pPr marL="3809697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8pPr>
    <a:lvl9pPr marL="4353939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E1B19-E40A-4FD8-827A-4C3D50128BF4}" type="slidenum">
              <a:rPr lang="hu-HU" altLang="hu-HU"/>
              <a:pPr/>
              <a:t>2</a:t>
            </a:fld>
            <a:endParaRPr lang="hu-HU" altLang="hu-HU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1259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04851-B8ED-4FFB-ABCA-CCA4C714AD27}" type="slidenum">
              <a:rPr lang="hu-HU" altLang="hu-HU"/>
              <a:pPr/>
              <a:t>3</a:t>
            </a:fld>
            <a:endParaRPr lang="hu-HU" altLang="hu-HU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5404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10" descr="Kép 10"/>
          <p:cNvPicPr>
            <a:picLocks/>
          </p:cNvPicPr>
          <p:nvPr userDrawn="1"/>
        </p:nvPicPr>
        <p:blipFill>
          <a:blip r:embed="rId2"/>
          <a:srcRect l="33196"/>
          <a:stretch>
            <a:fillRect/>
          </a:stretch>
        </p:blipFill>
        <p:spPr>
          <a:xfrm flipH="1">
            <a:off x="7840800" y="345600"/>
            <a:ext cx="4352400" cy="65232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800" y="2966400"/>
            <a:ext cx="9079200" cy="9252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 algn="l">
              <a:lnSpc>
                <a:spcPct val="100000"/>
              </a:lnSpc>
              <a:defRPr sz="54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1600" y="4201200"/>
            <a:ext cx="4172400" cy="1004400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l">
              <a:lnSpc>
                <a:spcPts val="2391"/>
              </a:lnSpc>
              <a:spcBef>
                <a:spcPts val="0"/>
              </a:spcBef>
              <a:buNone/>
              <a:defRPr sz="1800"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 algn="ctr">
              <a:buNone/>
              <a:defRPr sz="2000"/>
            </a:lvl2pPr>
            <a:lvl3pPr marL="914399" indent="0" algn="ctr">
              <a:buNone/>
              <a:defRPr sz="1801"/>
            </a:lvl3pPr>
            <a:lvl4pPr marL="1371599" indent="0" algn="ctr">
              <a:buNone/>
              <a:defRPr sz="1600"/>
            </a:lvl4pPr>
            <a:lvl5pPr marL="1828798" indent="0" algn="ctr">
              <a:buNone/>
              <a:defRPr sz="1600"/>
            </a:lvl5pPr>
            <a:lvl6pPr marL="2285997" indent="0" algn="ctr">
              <a:buNone/>
              <a:defRPr sz="1600"/>
            </a:lvl6pPr>
            <a:lvl7pPr marL="2743197" indent="0" algn="ctr">
              <a:buNone/>
              <a:defRPr sz="1600"/>
            </a:lvl7pPr>
            <a:lvl8pPr marL="3200396" indent="0" algn="ctr">
              <a:buNone/>
              <a:defRPr sz="1600"/>
            </a:lvl8pPr>
            <a:lvl9pPr marL="3657596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pic>
        <p:nvPicPr>
          <p:cNvPr id="8" name="Ábra 4" descr="Ábra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400" y="723600"/>
            <a:ext cx="3358800" cy="72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zöveg helye 20"/>
          <p:cNvSpPr>
            <a:spLocks noGrp="1"/>
          </p:cNvSpPr>
          <p:nvPr>
            <p:ph type="body" sz="quarter" idx="10"/>
          </p:nvPr>
        </p:nvSpPr>
        <p:spPr>
          <a:xfrm>
            <a:off x="741600" y="6134400"/>
            <a:ext cx="4172400" cy="367200"/>
          </a:xfrm>
          <a:prstGeom prst="rect">
            <a:avLst/>
          </a:prstGeom>
        </p:spPr>
        <p:txBody>
          <a:bodyPr wrap="none" lIns="90000" tIns="46800" rIns="90000" bIns="46800"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85567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10" descr="Kép 10"/>
          <p:cNvPicPr>
            <a:picLocks noChangeAspect="1"/>
          </p:cNvPicPr>
          <p:nvPr userDrawn="1"/>
        </p:nvPicPr>
        <p:blipFill>
          <a:blip r:embed="rId2"/>
          <a:srcRect t="14602" r="55677"/>
          <a:stretch>
            <a:fillRect/>
          </a:stretch>
        </p:blipFill>
        <p:spPr>
          <a:xfrm flipH="1">
            <a:off x="0" y="3378"/>
            <a:ext cx="4736708" cy="6851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Ábra 4" descr="Ábra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6800" y="723600"/>
            <a:ext cx="3358800" cy="72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9600" y="2966400"/>
            <a:ext cx="9079200" cy="9252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 algn="r">
              <a:lnSpc>
                <a:spcPct val="100000"/>
              </a:lnSpc>
              <a:defRPr sz="54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0"/>
          </p:nvPr>
        </p:nvSpPr>
        <p:spPr>
          <a:xfrm>
            <a:off x="7509377" y="6134400"/>
            <a:ext cx="4172400" cy="367200"/>
          </a:xfrm>
          <a:prstGeom prst="rect">
            <a:avLst/>
          </a:prstGeom>
        </p:spPr>
        <p:txBody>
          <a:bodyPr wrap="none" lIns="90000" tIns="46800" rIns="90000" bIns="46800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45360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191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292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62C958-D502-4D51-82AA-5E68B8A490E2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2427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3" descr="Kép 3"/>
          <p:cNvPicPr>
            <a:picLocks/>
          </p:cNvPicPr>
          <p:nvPr userDrawn="1"/>
        </p:nvPicPr>
        <p:blipFill>
          <a:blip r:embed="rId2"/>
          <a:srcRect r="70737"/>
          <a:stretch>
            <a:fillRect/>
          </a:stretch>
        </p:blipFill>
        <p:spPr>
          <a:xfrm>
            <a:off x="8305200" y="0"/>
            <a:ext cx="388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2966400"/>
            <a:ext cx="9079200" cy="9252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>
              <a:defRPr sz="5400">
                <a:solidFill>
                  <a:schemeClr val="bg1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600" y="4201200"/>
            <a:ext cx="8977500" cy="38728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391"/>
              </a:lnSpc>
              <a:spcBef>
                <a:spcPts val="0"/>
              </a:spcBef>
              <a:buNone/>
              <a:defRPr sz="1687">
                <a:solidFill>
                  <a:schemeClr val="bg1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pic>
        <p:nvPicPr>
          <p:cNvPr id="6" name="Ábra 4" descr="Ábra 4"/>
          <p:cNvPicPr>
            <a:picLocks/>
          </p:cNvPicPr>
          <p:nvPr userDrawn="1"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1546" y="6116400"/>
            <a:ext cx="1678854" cy="3594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9107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51" y="1288406"/>
            <a:ext cx="10749375" cy="594844"/>
          </a:xfrm>
          <a:prstGeom prst="rect">
            <a:avLst/>
          </a:prstGeom>
        </p:spPr>
        <p:txBody>
          <a:bodyPr lIns="50400" tIns="50400" rIns="50400" bIns="504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 smtClean="0"/>
              <a:t>Documents name (élőláb)</a:t>
            </a:r>
            <a:endParaRPr lang="hu-HU" dirty="0"/>
          </a:p>
        </p:txBody>
      </p:sp>
      <p:pic>
        <p:nvPicPr>
          <p:cNvPr id="8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741600" y="2264400"/>
            <a:ext cx="5216400" cy="3471867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3"/>
          </p:nvPr>
        </p:nvSpPr>
        <p:spPr>
          <a:xfrm>
            <a:off x="6354000" y="2264400"/>
            <a:ext cx="5216400" cy="3471867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9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561171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2" descr="Kép 2"/>
          <p:cNvPicPr>
            <a:picLocks/>
          </p:cNvPicPr>
          <p:nvPr userDrawn="1"/>
        </p:nvPicPr>
        <p:blipFill>
          <a:blip r:embed="rId2"/>
          <a:srcRect t="15778" r="25348"/>
          <a:stretch>
            <a:fillRect/>
          </a:stretch>
        </p:blipFill>
        <p:spPr>
          <a:xfrm>
            <a:off x="10144057" y="0"/>
            <a:ext cx="2048400" cy="2235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>
          <a:xfrm>
            <a:off x="741600" y="2264400"/>
            <a:ext cx="10526625" cy="3532618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 smtClean="0"/>
              <a:t>Documents name (élőláb)</a:t>
            </a:r>
            <a:endParaRPr lang="hu-HU" dirty="0"/>
          </a:p>
        </p:txBody>
      </p:sp>
      <p:pic>
        <p:nvPicPr>
          <p:cNvPr id="12" name="Ábra 4" descr="Ábra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7222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g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ép helye 20"/>
          <p:cNvSpPr>
            <a:spLocks noGrp="1"/>
          </p:cNvSpPr>
          <p:nvPr>
            <p:ph type="pic" sz="quarter" idx="15"/>
          </p:nvPr>
        </p:nvSpPr>
        <p:spPr>
          <a:xfrm>
            <a:off x="6095251" y="115200"/>
            <a:ext cx="6095250" cy="6742800"/>
          </a:xfrm>
          <a:prstGeom prst="rect">
            <a:avLst/>
          </a:prstGeom>
          <a:solidFill>
            <a:srgbClr val="E9E9E9"/>
          </a:solidFill>
        </p:spPr>
        <p:txBody>
          <a:bodyPr lIns="50400" tIns="50400" rIns="50400" bIns="50400"/>
          <a:lstStyle>
            <a:lvl1pPr marL="0" indent="0">
              <a:buNone/>
              <a:defRPr sz="1600"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9079200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741600" y="2264401"/>
            <a:ext cx="4885200" cy="347963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9079200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 smtClean="0"/>
              <a:t>Documents name (élőláb)</a:t>
            </a:r>
            <a:endParaRPr lang="hu-HU" dirty="0"/>
          </a:p>
        </p:txBody>
      </p:sp>
      <p:pic>
        <p:nvPicPr>
          <p:cNvPr id="12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656178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ép helye 20"/>
          <p:cNvSpPr>
            <a:spLocks noGrp="1"/>
          </p:cNvSpPr>
          <p:nvPr>
            <p:ph type="pic" sz="quarter" idx="15"/>
          </p:nvPr>
        </p:nvSpPr>
        <p:spPr>
          <a:xfrm>
            <a:off x="0" y="115200"/>
            <a:ext cx="6095250" cy="6742800"/>
          </a:xfrm>
          <a:prstGeom prst="rect">
            <a:avLst/>
          </a:prstGeom>
          <a:solidFill>
            <a:srgbClr val="E9E9E9"/>
          </a:solidFill>
        </p:spPr>
        <p:txBody>
          <a:bodyPr lIns="50400" tIns="50400" rIns="50400" bIns="50400"/>
          <a:lstStyle>
            <a:lvl1pPr marL="0" indent="0">
              <a:buNone/>
              <a:defRPr sz="1600"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400" y="1360800"/>
            <a:ext cx="5435249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6724800" y="2264401"/>
            <a:ext cx="4885200" cy="347963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391"/>
              </a:lnSpc>
              <a:spcBef>
                <a:spcPts val="0"/>
              </a:spcBef>
              <a:buNone/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6724800" y="730800"/>
            <a:ext cx="5421749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 smtClean="0"/>
              <a:t>Documents name (élőláb)</a:t>
            </a:r>
            <a:endParaRPr lang="hu-HU" dirty="0"/>
          </a:p>
        </p:txBody>
      </p:sp>
      <p:pic>
        <p:nvPicPr>
          <p:cNvPr id="11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370645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ing - általános helyőrz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645200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608400" y="4136400"/>
            <a:ext cx="3423600" cy="135421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645200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>
          <a:xfrm>
            <a:off x="4280400" y="4136400"/>
            <a:ext cx="3423600" cy="135421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6"/>
          </p:nvPr>
        </p:nvSpPr>
        <p:spPr>
          <a:xfrm>
            <a:off x="7952400" y="4136655"/>
            <a:ext cx="3423600" cy="1353964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3" name="Oval 22"/>
          <p:cNvSpPr/>
          <p:nvPr userDrawn="1"/>
        </p:nvSpPr>
        <p:spPr>
          <a:xfrm>
            <a:off x="1816402" y="2851200"/>
            <a:ext cx="1007597" cy="1008000"/>
          </a:xfrm>
          <a:prstGeom prst="ellipse">
            <a:avLst/>
          </a:prstGeom>
          <a:solidFill>
            <a:srgbClr val="121D46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>
              <a:latin typeface="Poppins regular" panose="00000500000000000000" pitchFamily="2" charset="-18"/>
              <a:cs typeface="Poppins regular" panose="00000500000000000000" pitchFamily="2" charset="-18"/>
            </a:endParaRPr>
          </a:p>
        </p:txBody>
      </p:sp>
      <p:sp>
        <p:nvSpPr>
          <p:cNvPr id="14" name="Oval 24"/>
          <p:cNvSpPr/>
          <p:nvPr userDrawn="1"/>
        </p:nvSpPr>
        <p:spPr>
          <a:xfrm>
            <a:off x="9160402" y="2851200"/>
            <a:ext cx="1007597" cy="1008000"/>
          </a:xfrm>
          <a:prstGeom prst="ellipse">
            <a:avLst/>
          </a:prstGeom>
          <a:solidFill>
            <a:srgbClr val="121D46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5" name="Oval 26"/>
          <p:cNvSpPr/>
          <p:nvPr userDrawn="1"/>
        </p:nvSpPr>
        <p:spPr>
          <a:xfrm>
            <a:off x="5488402" y="2851200"/>
            <a:ext cx="1007597" cy="1008000"/>
          </a:xfrm>
          <a:prstGeom prst="ellipse">
            <a:avLst/>
          </a:prstGeom>
          <a:solidFill>
            <a:srgbClr val="121D46"/>
          </a:solidFill>
          <a:ln w="12700">
            <a:miter lim="400000"/>
          </a:ln>
        </p:spPr>
        <p:txBody>
          <a:bodyPr lIns="36000" tIns="36000" rIns="36000" bIns="3600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>
              <a:latin typeface="Poppins regular" panose="00000500000000000000" pitchFamily="2" charset="-18"/>
              <a:cs typeface="Poppins regular" panose="00000500000000000000" pitchFamily="2" charset="-18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7"/>
          </p:nvPr>
        </p:nvSpPr>
        <p:spPr>
          <a:xfrm>
            <a:off x="5783400" y="3146400"/>
            <a:ext cx="417600" cy="417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70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7" name="Szöveg helye 5"/>
          <p:cNvSpPr>
            <a:spLocks noGrp="1"/>
          </p:cNvSpPr>
          <p:nvPr>
            <p:ph type="body" sz="quarter" idx="18" hasCustomPrompt="1"/>
          </p:nvPr>
        </p:nvSpPr>
        <p:spPr>
          <a:xfrm>
            <a:off x="2110950" y="3146400"/>
            <a:ext cx="418500" cy="41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 err="1" smtClean="0"/>
              <a:t>Mintszöveg</a:t>
            </a:r>
            <a:r>
              <a:rPr lang="hu-HU" dirty="0" smtClean="0"/>
              <a:t> szerkesztése</a:t>
            </a:r>
          </a:p>
        </p:txBody>
      </p:sp>
      <p:sp>
        <p:nvSpPr>
          <p:cNvPr id="18" name="Szöveg helye 5"/>
          <p:cNvSpPr>
            <a:spLocks noGrp="1"/>
          </p:cNvSpPr>
          <p:nvPr>
            <p:ph type="body" sz="quarter" idx="19"/>
          </p:nvPr>
        </p:nvSpPr>
        <p:spPr>
          <a:xfrm>
            <a:off x="9454950" y="3146400"/>
            <a:ext cx="418500" cy="417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70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 smtClean="0"/>
              <a:t>Documents name (élőláb)</a:t>
            </a:r>
            <a:endParaRPr lang="hu-HU" dirty="0"/>
          </a:p>
        </p:txBody>
      </p:sp>
      <p:pic>
        <p:nvPicPr>
          <p:cNvPr id="20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264302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Ábra 2" descr="Ábra 2"/>
          <p:cNvPicPr>
            <a:picLocks/>
          </p:cNvPicPr>
          <p:nvPr userDrawn="1"/>
        </p:nvPicPr>
        <p:blipFill>
          <a:blip r:embed="rId2"/>
          <a:srcRect r="21663"/>
          <a:stretch>
            <a:fillRect/>
          </a:stretch>
        </p:blipFill>
        <p:spPr>
          <a:xfrm>
            <a:off x="10725235" y="4525200"/>
            <a:ext cx="1466766" cy="110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Ábra 23" descr="Ábra 23"/>
          <p:cNvPicPr>
            <a:picLocks/>
          </p:cNvPicPr>
          <p:nvPr userDrawn="1"/>
        </p:nvPicPr>
        <p:blipFill>
          <a:blip r:embed="rId2"/>
          <a:srcRect l="26987"/>
          <a:stretch>
            <a:fillRect/>
          </a:stretch>
        </p:blipFill>
        <p:spPr>
          <a:xfrm>
            <a:off x="0" y="2563200"/>
            <a:ext cx="1367057" cy="110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Kép 2" descr="Kép 2"/>
          <p:cNvPicPr>
            <a:picLocks/>
          </p:cNvPicPr>
          <p:nvPr userDrawn="1"/>
        </p:nvPicPr>
        <p:blipFill>
          <a:blip r:embed="rId3"/>
          <a:srcRect t="15778" r="25348"/>
          <a:stretch>
            <a:fillRect/>
          </a:stretch>
        </p:blipFill>
        <p:spPr>
          <a:xfrm>
            <a:off x="10183200" y="0"/>
            <a:ext cx="2008800" cy="2235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>
          <a:xfrm>
            <a:off x="2178000" y="3020400"/>
            <a:ext cx="8672400" cy="226040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i="1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 smtClean="0"/>
              <a:t>Documents name (élőláb)</a:t>
            </a:r>
            <a:endParaRPr lang="hu-HU" dirty="0"/>
          </a:p>
        </p:txBody>
      </p:sp>
      <p:pic>
        <p:nvPicPr>
          <p:cNvPr id="13" name="Ábra 4" descr="Ábra 4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343359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778400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áblázat helye 3"/>
          <p:cNvSpPr>
            <a:spLocks noGrp="1"/>
          </p:cNvSpPr>
          <p:nvPr>
            <p:ph type="tbl" sz="quarter" idx="15"/>
          </p:nvPr>
        </p:nvSpPr>
        <p:spPr>
          <a:xfrm>
            <a:off x="730800" y="2347200"/>
            <a:ext cx="10839600" cy="338473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 smtClean="0"/>
              <a:t>Documents name (élőláb)</a:t>
            </a:r>
            <a:endParaRPr lang="hu-HU" dirty="0"/>
          </a:p>
        </p:txBody>
      </p:sp>
      <p:pic>
        <p:nvPicPr>
          <p:cNvPr id="10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42829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84" r:id="rId4"/>
    <p:sldLayoutId id="2147483685" r:id="rId5"/>
    <p:sldLayoutId id="2147483686" r:id="rId6"/>
    <p:sldLayoutId id="2147483687" r:id="rId7"/>
    <p:sldLayoutId id="2147483690" r:id="rId8"/>
    <p:sldLayoutId id="2147483691" r:id="rId9"/>
    <p:sldLayoutId id="2147483692" r:id="rId10"/>
    <p:sldLayoutId id="2147483688" r:id="rId11"/>
    <p:sldLayoutId id="2147483689" r:id="rId12"/>
    <p:sldLayoutId id="2147483693" r:id="rId13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6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6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5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7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6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png"/><Relationship Id="rId10" Type="http://schemas.openxmlformats.org/officeDocument/2006/relationships/image" Target="../media/image60.jpeg"/><Relationship Id="rId4" Type="http://schemas.openxmlformats.org/officeDocument/2006/relationships/image" Target="../media/image54.png"/><Relationship Id="rId9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03913" y="2848072"/>
            <a:ext cx="9998643" cy="925200"/>
          </a:xfrm>
        </p:spPr>
        <p:txBody>
          <a:bodyPr/>
          <a:lstStyle/>
          <a:p>
            <a:r>
              <a:rPr lang="hu-HU" sz="4000" dirty="0" smtClean="0"/>
              <a:t>A patella ellátása térdprotetikában</a:t>
            </a:r>
            <a:endParaRPr lang="en-US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03913" y="3773272"/>
            <a:ext cx="4172400" cy="100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800" b="1" dirty="0" smtClean="0"/>
              <a:t>Dr. Than Péter</a:t>
            </a:r>
          </a:p>
          <a:p>
            <a:pPr>
              <a:lnSpc>
                <a:spcPct val="100000"/>
              </a:lnSpc>
            </a:pPr>
            <a:r>
              <a:rPr lang="hu-HU" sz="2800" b="1" dirty="0" smtClean="0"/>
              <a:t>PTE Ortopédiai Klinika</a:t>
            </a:r>
            <a:endParaRPr lang="en-US" sz="2800" b="1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>
          <a:xfrm>
            <a:off x="503913" y="5970961"/>
            <a:ext cx="4172400" cy="367200"/>
          </a:xfrm>
        </p:spPr>
        <p:txBody>
          <a:bodyPr/>
          <a:lstStyle/>
          <a:p>
            <a:r>
              <a:rPr lang="hu-HU" sz="1400" dirty="0" smtClean="0">
                <a:latin typeface="Poppins Regular" panose="00000500000000000000" pitchFamily="2" charset="-18"/>
                <a:cs typeface="Poppins Regular" panose="00000500000000000000" pitchFamily="2" charset="-18"/>
              </a:rPr>
              <a:t>MOT Protézis Kerekasztal Budapest, 2023 november 11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563929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6358809" y="979160"/>
            <a:ext cx="5435249" cy="554400"/>
          </a:xfrm>
        </p:spPr>
        <p:txBody>
          <a:bodyPr/>
          <a:lstStyle/>
          <a:p>
            <a:r>
              <a:rPr lang="hu-HU" sz="2800" dirty="0" smtClean="0"/>
              <a:t>Patella spongializáció</a:t>
            </a:r>
            <a:endParaRPr lang="hu-HU" sz="28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786375" y="6472406"/>
            <a:ext cx="6750000" cy="240469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Documents name (élőláb)</a:t>
            </a:r>
            <a:endParaRPr lang="hu-HU" dirty="0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4"/>
          </p:nvPr>
        </p:nvSpPr>
        <p:spPr>
          <a:xfrm>
            <a:off x="6359040" y="443943"/>
            <a:ext cx="5421749" cy="278438"/>
          </a:xfrm>
        </p:spPr>
        <p:txBody>
          <a:bodyPr/>
          <a:lstStyle/>
          <a:p>
            <a:r>
              <a:rPr lang="hu-HU" sz="2000" dirty="0" smtClean="0"/>
              <a:t>KÍSÉRLETES VIZSGÁLATOK</a:t>
            </a:r>
            <a:endParaRPr lang="hu-HU" sz="20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191" y="128016"/>
            <a:ext cx="6096000" cy="6711696"/>
          </a:xfrm>
        </p:spPr>
      </p:pic>
      <p:sp>
        <p:nvSpPr>
          <p:cNvPr id="12" name="Szöveg helye 9"/>
          <p:cNvSpPr>
            <a:spLocks noGrp="1"/>
          </p:cNvSpPr>
          <p:nvPr>
            <p:ph type="body" sz="quarter" idx="12"/>
          </p:nvPr>
        </p:nvSpPr>
        <p:spPr>
          <a:xfrm>
            <a:off x="6724800" y="1851451"/>
            <a:ext cx="4885200" cy="4432290"/>
          </a:xfrm>
        </p:spPr>
        <p:txBody>
          <a:bodyPr/>
          <a:lstStyle/>
          <a:p>
            <a:pPr marL="92075" indent="-92075"/>
            <a:r>
              <a:rPr lang="hu-HU" dirty="0" smtClean="0"/>
              <a:t>-</a:t>
            </a:r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 smtClean="0"/>
              <a:t>adipiscing</a:t>
            </a:r>
            <a:r>
              <a:rPr lang="hu-HU" dirty="0" smtClean="0"/>
              <a:t> </a:t>
            </a:r>
            <a:r>
              <a:rPr lang="hu-HU" dirty="0"/>
              <a:t>elit. </a:t>
            </a:r>
            <a:endParaRPr lang="hu-HU" dirty="0" smtClean="0"/>
          </a:p>
          <a:p>
            <a:pPr marL="92075" indent="-92075"/>
            <a:r>
              <a:rPr lang="hu-HU" dirty="0"/>
              <a:t>-</a:t>
            </a:r>
            <a:r>
              <a:rPr lang="hu-HU" dirty="0" err="1" smtClean="0"/>
              <a:t>Curabitur</a:t>
            </a:r>
            <a:r>
              <a:rPr lang="hu-HU" dirty="0" smtClean="0"/>
              <a:t> </a:t>
            </a:r>
            <a:r>
              <a:rPr lang="hu-HU" dirty="0" err="1"/>
              <a:t>bibendum</a:t>
            </a:r>
            <a:r>
              <a:rPr lang="hu-HU" dirty="0"/>
              <a:t> mi a sem </a:t>
            </a:r>
            <a:r>
              <a:rPr lang="hu-HU" dirty="0" err="1"/>
              <a:t>interdum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posuere</a:t>
            </a:r>
            <a:r>
              <a:rPr lang="hu-HU" dirty="0"/>
              <a:t> porta. </a:t>
            </a:r>
            <a:endParaRPr lang="hu-HU" dirty="0" smtClean="0"/>
          </a:p>
          <a:p>
            <a:pPr marL="92075" indent="-92075"/>
            <a:r>
              <a:rPr lang="hu-HU" dirty="0"/>
              <a:t>-</a:t>
            </a:r>
            <a:r>
              <a:rPr lang="hu-HU" dirty="0" err="1" smtClean="0"/>
              <a:t>Aenean</a:t>
            </a:r>
            <a:r>
              <a:rPr lang="hu-HU" dirty="0" smtClean="0"/>
              <a:t> </a:t>
            </a:r>
            <a:r>
              <a:rPr lang="hu-HU" dirty="0"/>
              <a:t>eget </a:t>
            </a:r>
            <a:r>
              <a:rPr lang="hu-HU" dirty="0" err="1"/>
              <a:t>viverra</a:t>
            </a:r>
            <a:r>
              <a:rPr lang="hu-HU" dirty="0"/>
              <a:t> dui. </a:t>
            </a:r>
            <a:r>
              <a:rPr lang="hu-HU" dirty="0" err="1"/>
              <a:t>Vivamus</a:t>
            </a:r>
            <a:r>
              <a:rPr lang="hu-HU" dirty="0"/>
              <a:t> et </a:t>
            </a:r>
            <a:r>
              <a:rPr lang="hu-HU" dirty="0" err="1"/>
              <a:t>finibus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endParaRPr lang="hu-HU" dirty="0" smtClean="0"/>
          </a:p>
          <a:p>
            <a:pPr marL="92075" indent="-92075"/>
            <a:r>
              <a:rPr lang="hu-HU" dirty="0"/>
              <a:t>-</a:t>
            </a:r>
            <a:r>
              <a:rPr lang="hu-HU" dirty="0" err="1" smtClean="0"/>
              <a:t>Duis</a:t>
            </a:r>
            <a:r>
              <a:rPr lang="hu-HU" dirty="0" smtClean="0"/>
              <a:t> </a:t>
            </a:r>
            <a:r>
              <a:rPr lang="hu-HU" dirty="0"/>
              <a:t>eget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, </a:t>
            </a:r>
            <a:r>
              <a:rPr lang="hu-HU" dirty="0" err="1"/>
              <a:t>finibus</a:t>
            </a:r>
            <a:r>
              <a:rPr lang="hu-HU" dirty="0"/>
              <a:t> </a:t>
            </a:r>
            <a:r>
              <a:rPr lang="hu-HU" dirty="0" err="1"/>
              <a:t>orci</a:t>
            </a:r>
            <a:r>
              <a:rPr lang="hu-HU" dirty="0"/>
              <a:t> a, </a:t>
            </a:r>
            <a:r>
              <a:rPr lang="hu-HU" dirty="0" err="1"/>
              <a:t>varius</a:t>
            </a:r>
            <a:r>
              <a:rPr lang="hu-HU" dirty="0"/>
              <a:t> </a:t>
            </a:r>
            <a:r>
              <a:rPr lang="hu-HU" dirty="0" err="1"/>
              <a:t>metus</a:t>
            </a:r>
            <a:r>
              <a:rPr lang="hu-HU" dirty="0"/>
              <a:t>. </a:t>
            </a:r>
            <a:endParaRPr lang="hu-HU" dirty="0" smtClean="0"/>
          </a:p>
          <a:p>
            <a:r>
              <a:rPr lang="hu-HU" dirty="0"/>
              <a:t>-</a:t>
            </a:r>
            <a:r>
              <a:rPr lang="hu-HU" dirty="0" err="1" smtClean="0"/>
              <a:t>Sed</a:t>
            </a:r>
            <a:r>
              <a:rPr lang="hu-HU" dirty="0" smtClean="0"/>
              <a:t> </a:t>
            </a:r>
            <a:r>
              <a:rPr lang="hu-HU" dirty="0" err="1"/>
              <a:t>maximus</a:t>
            </a:r>
            <a:r>
              <a:rPr lang="hu-HU" dirty="0"/>
              <a:t> </a:t>
            </a:r>
            <a:r>
              <a:rPr lang="hu-HU" dirty="0" err="1"/>
              <a:t>convallis</a:t>
            </a:r>
            <a:r>
              <a:rPr lang="hu-HU" dirty="0"/>
              <a:t> </a:t>
            </a:r>
            <a:r>
              <a:rPr lang="hu-HU" dirty="0" err="1"/>
              <a:t>lacus</a:t>
            </a:r>
            <a:r>
              <a:rPr lang="hu-HU" dirty="0"/>
              <a:t> in </a:t>
            </a:r>
            <a:r>
              <a:rPr lang="hu-HU" dirty="0" err="1"/>
              <a:t>sodales</a:t>
            </a:r>
            <a:r>
              <a:rPr lang="hu-HU" dirty="0"/>
              <a:t>. </a:t>
            </a:r>
            <a:endParaRPr lang="hu-HU" dirty="0" smtClean="0"/>
          </a:p>
          <a:p>
            <a:pPr marL="92075" indent="-92075"/>
            <a:r>
              <a:rPr lang="hu-HU" dirty="0" smtClean="0"/>
              <a:t>-</a:t>
            </a:r>
            <a:r>
              <a:rPr lang="hu-HU" dirty="0" err="1" smtClean="0"/>
              <a:t>Quisque</a:t>
            </a:r>
            <a:r>
              <a:rPr lang="hu-HU" dirty="0" smtClean="0"/>
              <a:t> </a:t>
            </a:r>
            <a:r>
              <a:rPr lang="hu-HU" dirty="0" err="1"/>
              <a:t>vestibulum</a:t>
            </a:r>
            <a:r>
              <a:rPr lang="hu-HU" dirty="0"/>
              <a:t>,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sodales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,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finibus</a:t>
            </a:r>
            <a:r>
              <a:rPr lang="hu-HU" dirty="0"/>
              <a:t> </a:t>
            </a:r>
            <a:r>
              <a:rPr lang="hu-HU" dirty="0" err="1"/>
              <a:t>lectus</a:t>
            </a:r>
            <a:r>
              <a:rPr lang="hu-HU" dirty="0"/>
              <a:t>, non </a:t>
            </a:r>
            <a:r>
              <a:rPr lang="hu-HU" dirty="0" err="1"/>
              <a:t>venenatis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 a </a:t>
            </a:r>
            <a:r>
              <a:rPr lang="hu-HU" dirty="0" err="1"/>
              <a:t>justo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6110344" y="1583670"/>
            <a:ext cx="6081656" cy="5256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/>
              <a:t>Than P. és mtsai. Magyar Traumatológia 48:93-98 (2005) [cit.: 1]</a:t>
            </a:r>
          </a:p>
          <a:p>
            <a:r>
              <a:rPr lang="hu-HU"/>
              <a:t>Dömös P. et al. Orthopedics 29:685-688 (2006) [Q2,  IF: 0.583, cit: 1]</a:t>
            </a:r>
          </a:p>
          <a:p>
            <a:r>
              <a:rPr lang="hu-HU"/>
              <a:t>Fonay V. és mtsai. Magyar Traumatológia 52:45-51 (2009)</a:t>
            </a:r>
          </a:p>
          <a:p>
            <a:r>
              <a:rPr lang="hu-HU"/>
              <a:t>Than P. és mtsai. Magyar Traumatológia 52:223-230 (2009) [cit.: 1]</a:t>
            </a:r>
          </a:p>
        </p:txBody>
      </p:sp>
      <p:sp>
        <p:nvSpPr>
          <p:cNvPr id="10" name="Szöveg helye 9"/>
          <p:cNvSpPr txBox="1">
            <a:spLocks/>
          </p:cNvSpPr>
          <p:nvPr/>
        </p:nvSpPr>
        <p:spPr>
          <a:xfrm>
            <a:off x="6312423" y="1702412"/>
            <a:ext cx="6081656" cy="4432290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l" defTabSz="914399" rtl="0" eaLnBrk="1" latinLnBrk="0" hangingPunct="1">
              <a:lnSpc>
                <a:spcPts val="2391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rgbClr val="121D46"/>
                </a:solidFill>
                <a:latin typeface="Poppins regular" panose="00000500000000000000" pitchFamily="2" charset="-18"/>
                <a:ea typeface="+mn-ea"/>
                <a:cs typeface="Poppins regular" panose="00000500000000000000" pitchFamily="2" charset="-18"/>
              </a:defRPr>
            </a:lvl1pPr>
            <a:lvl2pPr marL="457200" indent="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99" indent="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98" indent="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98" indent="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7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96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96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95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b="1" dirty="0" smtClean="0"/>
              <a:t>Spongializált humán </a:t>
            </a:r>
            <a:r>
              <a:rPr lang="hu-HU" sz="2000" b="1" dirty="0" err="1" smtClean="0"/>
              <a:t>patellafelszín</a:t>
            </a:r>
            <a:endParaRPr lang="hu-HU" sz="2000" b="1" dirty="0"/>
          </a:p>
          <a:p>
            <a:pPr marL="265113" indent="-265113">
              <a:lnSpc>
                <a:spcPct val="150000"/>
              </a:lnSpc>
            </a:pPr>
            <a:r>
              <a:rPr lang="hu-HU" sz="2000" b="1" dirty="0" smtClean="0"/>
              <a:t>	</a:t>
            </a:r>
            <a:r>
              <a:rPr lang="hu-HU" sz="1700" dirty="0" smtClean="0"/>
              <a:t>szövettani elemzése</a:t>
            </a:r>
            <a:endParaRPr lang="hu-HU" sz="17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b="1" dirty="0" smtClean="0"/>
              <a:t>Spongializált </a:t>
            </a:r>
            <a:r>
              <a:rPr lang="hu-HU" sz="2000" b="1" dirty="0"/>
              <a:t>nyúl térdkalács </a:t>
            </a:r>
            <a:r>
              <a:rPr lang="hu-HU" sz="2000" b="1" dirty="0" smtClean="0"/>
              <a:t>és femur </a:t>
            </a:r>
            <a:r>
              <a:rPr lang="hu-HU" sz="1700" dirty="0" smtClean="0"/>
              <a:t>szövettani elemzése</a:t>
            </a:r>
            <a:endParaRPr lang="hu-HU" sz="17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b="1" dirty="0"/>
              <a:t>Spongializált </a:t>
            </a:r>
            <a:r>
              <a:rPr lang="hu-HU" sz="2000" b="1" dirty="0" smtClean="0"/>
              <a:t>birka </a:t>
            </a:r>
            <a:r>
              <a:rPr lang="hu-HU" sz="2000" b="1" dirty="0"/>
              <a:t>térdkalács és femur </a:t>
            </a:r>
            <a:r>
              <a:rPr lang="hu-HU" sz="1700" dirty="0"/>
              <a:t>szövettani elemzése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b="1" dirty="0"/>
              <a:t>Spongializált birka térdkalács </a:t>
            </a:r>
            <a:r>
              <a:rPr lang="hu-HU" sz="1700" dirty="0" smtClean="0"/>
              <a:t>képalkotó elemzése</a:t>
            </a:r>
            <a:endParaRPr lang="hu-HU" sz="1700" dirty="0"/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15" y="265176"/>
            <a:ext cx="2535763" cy="2150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47" y="269115"/>
            <a:ext cx="1513355" cy="1099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20" y="267145"/>
            <a:ext cx="1481727" cy="107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37" y="1340809"/>
            <a:ext cx="1479485" cy="1074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722" y="1351857"/>
            <a:ext cx="1520087" cy="106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Kép 3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15" y="2566593"/>
            <a:ext cx="2845001" cy="1971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Kép 3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51" y="2566593"/>
            <a:ext cx="2629749" cy="1971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Kép 32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11755"/>
          <a:stretch/>
        </p:blipFill>
        <p:spPr bwMode="auto">
          <a:xfrm>
            <a:off x="262809" y="4685471"/>
            <a:ext cx="2167128" cy="193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Kép 33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12177" r="7089" b="13790"/>
          <a:stretch/>
        </p:blipFill>
        <p:spPr bwMode="auto">
          <a:xfrm>
            <a:off x="2493897" y="4685471"/>
            <a:ext cx="1527049" cy="193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Kép 34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" r="33726" b="10898"/>
          <a:stretch/>
        </p:blipFill>
        <p:spPr bwMode="auto">
          <a:xfrm>
            <a:off x="4084907" y="4685471"/>
            <a:ext cx="1703246" cy="1935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806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helye 3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6096750" y="115200"/>
            <a:ext cx="6095250" cy="6742800"/>
          </a:xfr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" y="1369610"/>
            <a:ext cx="3622212" cy="240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öveg helye 10"/>
          <p:cNvSpPr>
            <a:spLocks noGrp="1"/>
          </p:cNvSpPr>
          <p:nvPr>
            <p:ph type="body" sz="quarter" idx="14"/>
          </p:nvPr>
        </p:nvSpPr>
        <p:spPr>
          <a:xfrm>
            <a:off x="319881" y="413966"/>
            <a:ext cx="9079200" cy="278438"/>
          </a:xfrm>
        </p:spPr>
        <p:txBody>
          <a:bodyPr/>
          <a:lstStyle/>
          <a:p>
            <a:r>
              <a:rPr lang="hu-HU" sz="2000" dirty="0" smtClean="0"/>
              <a:t>KLINIKAI VIZSGÁLATOK</a:t>
            </a:r>
            <a:endParaRPr lang="hu-HU" sz="2000" dirty="0"/>
          </a:p>
        </p:txBody>
      </p:sp>
      <p:pic>
        <p:nvPicPr>
          <p:cNvPr id="10" name="Picture 8" descr="Trauma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73" y="1020624"/>
            <a:ext cx="2317036" cy="31035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8068" y="4260734"/>
            <a:ext cx="595868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hu-HU" altLang="hu-HU" sz="4000" b="1" dirty="0">
                <a:solidFill>
                  <a:schemeClr val="accent1"/>
                </a:solidFill>
              </a:rPr>
              <a:t> </a:t>
            </a:r>
            <a:r>
              <a:rPr lang="hu-HU" altLang="hu-HU" sz="2400" b="1" dirty="0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Rövid távú (átlag 2 év) retrospektív </a:t>
            </a:r>
          </a:p>
          <a:p>
            <a:pPr algn="ctr" eaLnBrk="0" hangingPunct="0"/>
            <a:r>
              <a:rPr lang="hu-HU" altLang="hu-HU" sz="2400" b="1" dirty="0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 tanulmány 115 </a:t>
            </a:r>
            <a:r>
              <a:rPr lang="hu-HU" altLang="hu-HU" sz="2400" b="1" dirty="0" smtClean="0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térdben </a:t>
            </a:r>
            <a:endParaRPr lang="hu-HU" altLang="hu-HU" sz="2400" b="1" dirty="0">
              <a:solidFill>
                <a:srgbClr val="121D46"/>
              </a:solidFill>
              <a:latin typeface="Poppins Regular"/>
              <a:ea typeface="Poppins Regular"/>
              <a:cs typeface="Poppins Regular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11329" y="5192901"/>
            <a:ext cx="46121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hu-HU" altLang="hu-HU" sz="4800" b="1" dirty="0">
                <a:solidFill>
                  <a:srgbClr val="FF0000"/>
                </a:solidFill>
              </a:rPr>
              <a:t>  </a:t>
            </a:r>
            <a:r>
              <a:rPr lang="hu-HU" altLang="hu-HU" sz="2400" b="1" dirty="0">
                <a:solidFill>
                  <a:srgbClr val="121D46"/>
                </a:solidFill>
                <a:latin typeface="Poppins Bold" panose="00000800000000000000" pitchFamily="2" charset="-18"/>
                <a:ea typeface="Poppins Regular"/>
                <a:cs typeface="Poppins Bold" panose="00000800000000000000" pitchFamily="2" charset="-18"/>
              </a:rPr>
              <a:t>17 </a:t>
            </a:r>
            <a:r>
              <a:rPr lang="hu-HU" altLang="hu-HU" sz="2400" b="1" dirty="0" smtClean="0">
                <a:solidFill>
                  <a:srgbClr val="121D46"/>
                </a:solidFill>
                <a:latin typeface="Poppins Bold" panose="00000800000000000000" pitchFamily="2" charset="-18"/>
                <a:ea typeface="Poppins Regular"/>
                <a:cs typeface="Poppins Bold" panose="00000800000000000000" pitchFamily="2" charset="-18"/>
              </a:rPr>
              <a:t>patella </a:t>
            </a:r>
            <a:r>
              <a:rPr lang="hu-HU" altLang="hu-HU" sz="2400" b="1" dirty="0">
                <a:solidFill>
                  <a:srgbClr val="121D46"/>
                </a:solidFill>
                <a:latin typeface="Poppins Bold" panose="00000800000000000000" pitchFamily="2" charset="-18"/>
                <a:ea typeface="Poppins Regular"/>
                <a:cs typeface="Poppins Bold" panose="00000800000000000000" pitchFamily="2" charset="-18"/>
              </a:rPr>
              <a:t>gombprotézis</a:t>
            </a:r>
          </a:p>
          <a:p>
            <a:pPr eaLnBrk="0" hangingPunct="0"/>
            <a:r>
              <a:rPr lang="hu-HU" altLang="hu-HU" sz="2400" b="1" dirty="0">
                <a:solidFill>
                  <a:srgbClr val="121D46"/>
                </a:solidFill>
                <a:latin typeface="Poppins Bold" panose="00000800000000000000" pitchFamily="2" charset="-18"/>
                <a:ea typeface="Poppins Regular"/>
                <a:cs typeface="Poppins Bold" panose="00000800000000000000" pitchFamily="2" charset="-18"/>
              </a:rPr>
              <a:t>98 </a:t>
            </a:r>
            <a:r>
              <a:rPr lang="hu-HU" altLang="hu-HU" sz="2400" b="1" dirty="0" smtClean="0">
                <a:solidFill>
                  <a:srgbClr val="121D46"/>
                </a:solidFill>
                <a:latin typeface="Poppins Bold" panose="00000800000000000000" pitchFamily="2" charset="-18"/>
                <a:ea typeface="Poppins Regular"/>
                <a:cs typeface="Poppins Bold" panose="00000800000000000000" pitchFamily="2" charset="-18"/>
              </a:rPr>
              <a:t>reszekciós artroplasztika</a:t>
            </a:r>
            <a:endParaRPr lang="hu-HU" altLang="hu-HU" sz="2400" b="1" dirty="0">
              <a:solidFill>
                <a:srgbClr val="121D46"/>
              </a:solidFill>
              <a:latin typeface="Poppins Bold" panose="00000800000000000000" pitchFamily="2" charset="-18"/>
              <a:ea typeface="Poppins Regular"/>
              <a:cs typeface="Poppins Bold" panose="00000800000000000000" pitchFamily="2" charset="-18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230216" y="1019804"/>
            <a:ext cx="5906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/>
            <a:r>
              <a:rPr lang="hu-HU" altLang="hu-HU" sz="2800" b="1" cap="small" dirty="0" smtClean="0"/>
              <a:t>Patellofemorális szövődmény incidencia</a:t>
            </a:r>
            <a:endParaRPr lang="hu-HU" altLang="hu-HU" sz="2800" b="1" cap="small" dirty="0"/>
          </a:p>
        </p:txBody>
      </p:sp>
      <p:sp>
        <p:nvSpPr>
          <p:cNvPr id="5" name="Téglalap 4"/>
          <p:cNvSpPr/>
          <p:nvPr/>
        </p:nvSpPr>
        <p:spPr>
          <a:xfrm>
            <a:off x="6198278" y="2162355"/>
            <a:ext cx="6096000" cy="27669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hu-HU" altLang="hu-HU" sz="4000" b="1" dirty="0"/>
              <a:t>Összesítve </a:t>
            </a:r>
            <a:r>
              <a:rPr lang="hu-HU" altLang="hu-HU" sz="4000" b="1" dirty="0">
                <a:solidFill>
                  <a:srgbClr val="FF0000"/>
                </a:solidFill>
              </a:rPr>
              <a:t>4,3%</a:t>
            </a:r>
            <a:endParaRPr lang="hu-HU" altLang="hu-HU" sz="4000" b="1" dirty="0"/>
          </a:p>
          <a:p>
            <a:pPr algn="ctr" eaLnBrk="0" hangingPunct="0">
              <a:lnSpc>
                <a:spcPct val="150000"/>
              </a:lnSpc>
            </a:pPr>
            <a:r>
              <a:rPr lang="hu-HU" altLang="hu-HU" sz="4000" b="1" dirty="0"/>
              <a:t>Patella gombprotézis </a:t>
            </a:r>
            <a:r>
              <a:rPr lang="hu-HU" altLang="hu-HU" sz="4000" b="1" dirty="0">
                <a:solidFill>
                  <a:srgbClr val="FF0000"/>
                </a:solidFill>
              </a:rPr>
              <a:t>11 %</a:t>
            </a:r>
            <a:endParaRPr lang="hu-HU" altLang="hu-HU" sz="4000" b="1" dirty="0"/>
          </a:p>
          <a:p>
            <a:pPr algn="ctr" eaLnBrk="0" hangingPunct="0">
              <a:lnSpc>
                <a:spcPct val="150000"/>
              </a:lnSpc>
            </a:pPr>
            <a:r>
              <a:rPr lang="hu-HU" altLang="hu-HU" sz="4000" b="1" dirty="0"/>
              <a:t>Spongializáció </a:t>
            </a:r>
            <a:r>
              <a:rPr lang="hu-HU" altLang="hu-HU" sz="4000" b="1" dirty="0">
                <a:solidFill>
                  <a:srgbClr val="FF0000"/>
                </a:solidFill>
              </a:rPr>
              <a:t>3 %</a:t>
            </a:r>
            <a:endParaRPr lang="hu-HU" altLang="hu-HU" sz="4000" b="1" dirty="0"/>
          </a:p>
        </p:txBody>
      </p:sp>
    </p:spTree>
    <p:extLst>
      <p:ext uri="{BB962C8B-B14F-4D97-AF65-F5344CB8AC3E}">
        <p14:creationId xmlns:p14="http://schemas.microsoft.com/office/powerpoint/2010/main" val="2159900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helye 3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6206066" y="115200"/>
            <a:ext cx="5985933" cy="6742800"/>
          </a:xfrm>
        </p:spPr>
      </p:pic>
      <p:sp>
        <p:nvSpPr>
          <p:cNvPr id="11" name="Szöveg helye 10"/>
          <p:cNvSpPr>
            <a:spLocks noGrp="1"/>
          </p:cNvSpPr>
          <p:nvPr>
            <p:ph type="body" sz="quarter" idx="14"/>
          </p:nvPr>
        </p:nvSpPr>
        <p:spPr>
          <a:xfrm>
            <a:off x="319881" y="413966"/>
            <a:ext cx="9079200" cy="278438"/>
          </a:xfrm>
        </p:spPr>
        <p:txBody>
          <a:bodyPr/>
          <a:lstStyle/>
          <a:p>
            <a:r>
              <a:rPr lang="hu-HU" sz="2000" dirty="0" smtClean="0"/>
              <a:t>KLINIKAI VIZSGÁLATOK</a:t>
            </a:r>
            <a:endParaRPr lang="hu-HU" sz="20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4145748"/>
            <a:ext cx="626966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hu-HU" altLang="hu-HU" sz="4000" b="1" dirty="0">
                <a:solidFill>
                  <a:schemeClr val="accent1"/>
                </a:solidFill>
              </a:rPr>
              <a:t> </a:t>
            </a:r>
            <a:r>
              <a:rPr lang="hu-HU" altLang="hu-HU" sz="2400" b="1" dirty="0" smtClean="0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Hosszú </a:t>
            </a:r>
            <a:r>
              <a:rPr lang="hu-HU" altLang="hu-HU" sz="2400" b="1" dirty="0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távú (</a:t>
            </a:r>
            <a:r>
              <a:rPr lang="hu-HU" altLang="hu-HU" sz="2400" b="1" dirty="0" smtClean="0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átlag 9.5 </a:t>
            </a:r>
            <a:r>
              <a:rPr lang="hu-HU" altLang="hu-HU" sz="2400" b="1" dirty="0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év) retrospektív </a:t>
            </a:r>
          </a:p>
          <a:p>
            <a:pPr algn="ctr" eaLnBrk="0" hangingPunct="0"/>
            <a:r>
              <a:rPr lang="hu-HU" altLang="hu-HU" sz="2400" b="1" dirty="0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 tanulmány </a:t>
            </a:r>
            <a:r>
              <a:rPr lang="hu-HU" altLang="hu-HU" sz="2400" b="1" dirty="0" smtClean="0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49 patellán </a:t>
            </a:r>
            <a:endParaRPr lang="hu-HU" altLang="hu-HU" sz="2400" b="1" dirty="0">
              <a:solidFill>
                <a:srgbClr val="121D46"/>
              </a:solidFill>
              <a:latin typeface="Poppins Regular"/>
              <a:ea typeface="Poppins Regular"/>
              <a:cs typeface="Poppins Regular"/>
            </a:endParaRPr>
          </a:p>
        </p:txBody>
      </p:sp>
      <p:pic>
        <p:nvPicPr>
          <p:cNvPr id="14" name="Picture 5" descr="Trauma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648" y="987566"/>
            <a:ext cx="2060573" cy="29780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2" y="1167743"/>
            <a:ext cx="3490356" cy="252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881887" y="5403143"/>
            <a:ext cx="4690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hu-HU" altLang="hu-HU" sz="1800" b="1" dirty="0" smtClean="0">
                <a:solidFill>
                  <a:schemeClr val="hlink"/>
                </a:solidFill>
              </a:rPr>
              <a:t> </a:t>
            </a:r>
            <a:r>
              <a:rPr lang="hu-HU" altLang="hu-HU" sz="1800" b="1" dirty="0" smtClean="0">
                <a:solidFill>
                  <a:schemeClr val="hlink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Részletes </a:t>
            </a:r>
            <a:r>
              <a:rPr lang="hu-HU" altLang="hu-HU" sz="1800" b="1" dirty="0">
                <a:solidFill>
                  <a:schemeClr val="hlink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fizikális vizsgálat </a:t>
            </a:r>
          </a:p>
          <a:p>
            <a:pPr eaLnBrk="0" hangingPunct="0">
              <a:buFontTx/>
              <a:buChar char="•"/>
            </a:pPr>
            <a:r>
              <a:rPr lang="hu-HU" altLang="hu-HU" sz="1800" b="1" dirty="0">
                <a:solidFill>
                  <a:schemeClr val="hlink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Kétirányú és tangenciális röntgen</a:t>
            </a:r>
          </a:p>
          <a:p>
            <a:pPr eaLnBrk="0" hangingPunct="0">
              <a:buFontTx/>
              <a:buChar char="•"/>
            </a:pPr>
            <a:r>
              <a:rPr lang="hu-HU" altLang="hu-HU" sz="1800" b="1" dirty="0">
                <a:solidFill>
                  <a:schemeClr val="hlink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HSS, KS és PSS score</a:t>
            </a:r>
          </a:p>
          <a:p>
            <a:pPr eaLnBrk="0" hangingPunct="0">
              <a:buFontTx/>
              <a:buChar char="•"/>
            </a:pPr>
            <a:r>
              <a:rPr lang="hu-HU" altLang="hu-HU" sz="1800" b="1" dirty="0">
                <a:solidFill>
                  <a:schemeClr val="hlink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Betegelégedettség felmérése</a:t>
            </a:r>
          </a:p>
        </p:txBody>
      </p:sp>
      <p:pic>
        <p:nvPicPr>
          <p:cNvPr id="19" name="Picture 5" descr="Thickness posto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9" y="413966"/>
            <a:ext cx="2214190" cy="32019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Thickness 9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833" y="413966"/>
            <a:ext cx="2298412" cy="31923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718150" y="3867659"/>
            <a:ext cx="51619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0" hangingPunct="0"/>
            <a:r>
              <a:rPr lang="hu-HU" altLang="hu-HU" sz="18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Az esetek </a:t>
            </a:r>
            <a:r>
              <a:rPr lang="hu-HU" altLang="hu-HU" sz="1800" b="1" dirty="0" smtClean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89 %</a:t>
            </a:r>
            <a:r>
              <a:rPr lang="hu-HU" altLang="hu-HU" sz="1800" b="1" dirty="0" smtClean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altLang="hu-HU" sz="18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- ában a patella vastagság</a:t>
            </a:r>
          </a:p>
          <a:p>
            <a:pPr algn="just" eaLnBrk="0" hangingPunct="0"/>
            <a:r>
              <a:rPr lang="hu-HU" altLang="hu-HU" sz="18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csökkenése nem haladta meg az 1 mm-t.  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935823" y="544369"/>
            <a:ext cx="10679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0" hangingPunct="0"/>
            <a:r>
              <a:rPr lang="hu-HU" altLang="hu-HU" sz="1800" b="1" dirty="0" err="1" smtClean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Postop</a:t>
            </a:r>
            <a:r>
              <a:rPr lang="hu-HU" altLang="hu-HU" sz="1800" b="1" dirty="0" smtClean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.</a:t>
            </a:r>
            <a:endParaRPr lang="hu-HU" altLang="hu-HU" sz="1800" b="1" dirty="0">
              <a:solidFill>
                <a:schemeClr val="bg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9641582" y="553185"/>
            <a:ext cx="862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0" hangingPunct="0"/>
            <a:r>
              <a:rPr lang="hu-HU" altLang="hu-HU" sz="1800" b="1" dirty="0" smtClean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9 y FU</a:t>
            </a:r>
            <a:endParaRPr lang="hu-HU" altLang="hu-HU" sz="1800" b="1" dirty="0">
              <a:solidFill>
                <a:schemeClr val="bg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4" name="Picture 2" descr="Remodell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823" y="4846965"/>
            <a:ext cx="2269561" cy="15621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8851462" y="4897222"/>
            <a:ext cx="3305713" cy="55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hu-HU" altLang="hu-HU" dirty="0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Komplett csontos </a:t>
            </a:r>
            <a:r>
              <a:rPr lang="hu-HU" altLang="hu-HU" dirty="0" err="1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remodelláció</a:t>
            </a:r>
            <a:r>
              <a:rPr lang="hu-HU" altLang="hu-HU" dirty="0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 </a:t>
            </a:r>
            <a:endParaRPr lang="hu-HU" altLang="hu-HU" dirty="0" smtClean="0">
              <a:solidFill>
                <a:schemeClr val="tx2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ctr" eaLnBrk="0" hangingPunct="0"/>
            <a:r>
              <a:rPr lang="hu-HU" altLang="hu-HU" b="1" dirty="0" smtClean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6 </a:t>
            </a:r>
            <a:r>
              <a:rPr lang="hu-HU" altLang="hu-HU" b="1" dirty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/ 49 </a:t>
            </a:r>
            <a:r>
              <a:rPr lang="hu-HU" altLang="hu-HU" b="1" dirty="0" smtClean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altLang="hu-HU" dirty="0" smtClean="0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esetben </a:t>
            </a:r>
            <a:endParaRPr lang="hu-HU" altLang="hu-HU" dirty="0">
              <a:solidFill>
                <a:schemeClr val="tx2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8955212" y="5654282"/>
            <a:ext cx="3102132" cy="55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hu-HU" altLang="hu-HU" dirty="0" smtClean="0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Proximodisztális </a:t>
            </a:r>
            <a:r>
              <a:rPr lang="hu-HU" altLang="hu-HU" dirty="0" err="1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remodelláció</a:t>
            </a:r>
            <a:r>
              <a:rPr lang="hu-HU" altLang="hu-HU" dirty="0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endParaRPr lang="hu-HU" altLang="hu-HU" dirty="0" smtClean="0">
              <a:solidFill>
                <a:schemeClr val="tx2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ctr" eaLnBrk="0" hangingPunct="0"/>
            <a:r>
              <a:rPr lang="hu-HU" altLang="hu-HU" b="1" dirty="0" smtClean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46 </a:t>
            </a:r>
            <a:r>
              <a:rPr lang="hu-HU" altLang="hu-HU" b="1" dirty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/ 49 </a:t>
            </a:r>
            <a:r>
              <a:rPr lang="hu-HU" altLang="hu-HU" b="1" dirty="0" smtClean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altLang="hu-HU" dirty="0" smtClean="0">
                <a:solidFill>
                  <a:schemeClr val="tx2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esetben </a:t>
            </a:r>
            <a:endParaRPr lang="hu-HU" altLang="hu-HU" dirty="0">
              <a:solidFill>
                <a:schemeClr val="tx2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7778811" y="5909085"/>
            <a:ext cx="869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0" hangingPunct="0"/>
            <a:r>
              <a:rPr lang="hu-HU" altLang="hu-HU" sz="1800" b="1" dirty="0">
                <a:latin typeface="Poppins" panose="00000500000000000000" pitchFamily="2" charset="-18"/>
                <a:cs typeface="Poppins" panose="00000500000000000000" pitchFamily="2" charset="-18"/>
              </a:rPr>
              <a:t>8</a:t>
            </a:r>
            <a:r>
              <a:rPr lang="hu-HU" altLang="hu-HU" sz="1800" b="1" dirty="0" smtClean="0">
                <a:latin typeface="Poppins" panose="00000500000000000000" pitchFamily="2" charset="-18"/>
                <a:cs typeface="Poppins" panose="00000500000000000000" pitchFamily="2" charset="-18"/>
              </a:rPr>
              <a:t> y FU</a:t>
            </a:r>
            <a:endParaRPr lang="hu-HU" altLang="hu-HU" sz="1800" b="1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18" name="Kép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6206156" y="115200"/>
            <a:ext cx="5985933" cy="6742800"/>
          </a:xfrm>
          <a:prstGeom prst="rect">
            <a:avLst/>
          </a:prstGeom>
          <a:solidFill>
            <a:srgbClr val="E9E9E9"/>
          </a:solidFill>
        </p:spPr>
      </p:pic>
      <p:pic>
        <p:nvPicPr>
          <p:cNvPr id="29" name="Picture 3" descr="Remodelled sublux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 r="2739" b="21555"/>
          <a:stretch/>
        </p:blipFill>
        <p:spPr bwMode="auto">
          <a:xfrm>
            <a:off x="6544559" y="586791"/>
            <a:ext cx="2954271" cy="18226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9541833" y="664749"/>
            <a:ext cx="265799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hu-HU" altLang="hu-HU" sz="1800" b="1" dirty="0" smtClean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Mérsékelt laterális </a:t>
            </a:r>
            <a:r>
              <a:rPr lang="hu-HU" altLang="hu-HU" sz="1800" b="1" dirty="0" err="1" smtClean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szubluxáció</a:t>
            </a:r>
            <a:r>
              <a:rPr lang="hu-HU" altLang="hu-HU" sz="1800" b="1" dirty="0" smtClean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 </a:t>
            </a:r>
            <a:r>
              <a:rPr lang="hu-HU" altLang="hu-HU" sz="1800" b="1" dirty="0" smtClean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30 </a:t>
            </a:r>
            <a:r>
              <a:rPr lang="hu-HU" altLang="hu-HU" sz="1800" b="1" dirty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/ </a:t>
            </a:r>
            <a:r>
              <a:rPr lang="hu-HU" altLang="hu-HU" sz="1800" b="1" dirty="0" smtClean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49 </a:t>
            </a:r>
            <a:r>
              <a:rPr lang="hu-HU" altLang="hu-HU" sz="18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esetben, </a:t>
            </a:r>
            <a:r>
              <a:rPr lang="hu-HU" altLang="hu-HU" sz="1800" b="1" dirty="0" smtClean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altLang="hu-HU" sz="1800" b="1" dirty="0" smtClean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4</a:t>
            </a:r>
            <a:r>
              <a:rPr lang="hu-HU" altLang="hu-HU" sz="1800" b="1" dirty="0" smtClean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 térdben enyhe fájdalommal </a:t>
            </a:r>
            <a:endParaRPr lang="hu-HU" altLang="hu-HU" sz="18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6371901" y="3185234"/>
            <a:ext cx="5854488" cy="141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hu-HU" altLang="hu-HU" sz="2200" b="1" dirty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KSS</a:t>
            </a:r>
            <a:r>
              <a:rPr lang="hu-HU" altLang="hu-HU" sz="2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(</a:t>
            </a:r>
            <a:r>
              <a:rPr lang="hu-HU" altLang="hu-HU" sz="2200" b="1" dirty="0" err="1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max</a:t>
            </a:r>
            <a:r>
              <a:rPr lang="hu-HU" altLang="hu-HU" sz="2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. 100) átlagértéke </a:t>
            </a:r>
            <a:r>
              <a:rPr lang="hu-HU" altLang="hu-HU" sz="2200" b="1" dirty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89</a:t>
            </a:r>
            <a:r>
              <a:rPr lang="hu-HU" altLang="hu-HU" sz="2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(33-99</a:t>
            </a:r>
            <a:r>
              <a:rPr lang="hu-HU" altLang="hu-HU" sz="2200" b="1" dirty="0" smtClean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)</a:t>
            </a:r>
            <a:endParaRPr lang="hu-HU" altLang="hu-HU" sz="22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eaLnBrk="0" hangingPunct="0">
              <a:lnSpc>
                <a:spcPct val="130000"/>
              </a:lnSpc>
            </a:pPr>
            <a:r>
              <a:rPr lang="hu-HU" altLang="hu-HU" sz="2200" b="1" dirty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HSSS</a:t>
            </a:r>
            <a:r>
              <a:rPr lang="hu-HU" altLang="hu-HU" sz="2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(</a:t>
            </a:r>
            <a:r>
              <a:rPr lang="hu-HU" altLang="hu-HU" sz="2200" b="1" dirty="0" err="1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max</a:t>
            </a:r>
            <a:r>
              <a:rPr lang="hu-HU" altLang="hu-HU" sz="2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. 100) átlagértéke </a:t>
            </a:r>
            <a:r>
              <a:rPr lang="hu-HU" altLang="hu-HU" sz="2200" b="1" dirty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79</a:t>
            </a:r>
            <a:r>
              <a:rPr lang="hu-HU" altLang="hu-HU" sz="2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(35-89</a:t>
            </a:r>
            <a:r>
              <a:rPr lang="hu-HU" altLang="hu-HU" sz="2200" b="1" dirty="0" smtClean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)</a:t>
            </a:r>
            <a:endParaRPr lang="hu-HU" altLang="hu-HU" sz="22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eaLnBrk="0" hangingPunct="0">
              <a:lnSpc>
                <a:spcPct val="130000"/>
              </a:lnSpc>
            </a:pPr>
            <a:r>
              <a:rPr lang="hu-HU" altLang="hu-HU" sz="2200" b="1" dirty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PSS</a:t>
            </a:r>
            <a:r>
              <a:rPr lang="hu-HU" altLang="hu-HU" sz="2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(</a:t>
            </a:r>
            <a:r>
              <a:rPr lang="hu-HU" altLang="hu-HU" sz="2200" b="1" dirty="0" err="1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max</a:t>
            </a:r>
            <a:r>
              <a:rPr lang="hu-HU" altLang="hu-HU" sz="2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. 30) átlagértéke </a:t>
            </a:r>
            <a:r>
              <a:rPr lang="hu-HU" altLang="hu-HU" sz="2200" b="1" dirty="0">
                <a:solidFill>
                  <a:srgbClr val="FF000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24</a:t>
            </a:r>
            <a:r>
              <a:rPr lang="hu-HU" altLang="hu-HU" sz="2200" b="1" dirty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(11-30</a:t>
            </a:r>
            <a:r>
              <a:rPr lang="hu-HU" altLang="hu-HU" sz="2200" b="1" dirty="0" smtClean="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)</a:t>
            </a:r>
            <a:endParaRPr lang="hu-HU" altLang="hu-HU" sz="2200" b="1" dirty="0">
              <a:solidFill>
                <a:schemeClr val="accent5">
                  <a:lumMod val="50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629984" y="4984983"/>
            <a:ext cx="53383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hu-HU" altLang="hu-HU" sz="3200" b="1" dirty="0">
                <a:latin typeface="Poppins" panose="00000500000000000000" pitchFamily="2" charset="-18"/>
                <a:cs typeface="Poppins" panose="00000500000000000000" pitchFamily="2" charset="-18"/>
              </a:rPr>
              <a:t>Szubjektív elégedettség </a:t>
            </a:r>
            <a:endParaRPr lang="hu-HU" altLang="hu-HU" sz="3200" b="1" dirty="0" smtClean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ctr" eaLnBrk="0" hangingPunct="0"/>
            <a:r>
              <a:rPr lang="hu-HU" altLang="hu-HU" sz="3200" b="1" dirty="0" smtClean="0">
                <a:latin typeface="Poppins" panose="00000500000000000000" pitchFamily="2" charset="-18"/>
                <a:cs typeface="Poppins" panose="00000500000000000000" pitchFamily="2" charset="-18"/>
              </a:rPr>
              <a:t>89 %</a:t>
            </a:r>
            <a:endParaRPr lang="hu-HU" altLang="hu-HU" sz="3200" b="1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32" name="Kép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6205976" y="115098"/>
            <a:ext cx="5986023" cy="6742902"/>
          </a:xfrm>
          <a:prstGeom prst="rect">
            <a:avLst/>
          </a:prstGeom>
          <a:solidFill>
            <a:srgbClr val="E9E9E9"/>
          </a:solidFill>
        </p:spPr>
      </p:pic>
      <p:pic>
        <p:nvPicPr>
          <p:cNvPr id="33" name="Picture 3" descr="Spong frac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03" y="1702364"/>
            <a:ext cx="2457450" cy="36957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Spong 3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289" y="4011346"/>
            <a:ext cx="2401887" cy="25336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9760021" y="1090341"/>
            <a:ext cx="1447800" cy="39322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hu-HU" altLang="hu-HU" sz="25200" dirty="0">
                <a:solidFill>
                  <a:srgbClr val="FF0000"/>
                </a:solidFill>
              </a:rPr>
              <a:t>!</a:t>
            </a:r>
            <a:endParaRPr lang="hu-HU" altLang="hu-HU" sz="25200" dirty="0"/>
          </a:p>
        </p:txBody>
      </p:sp>
      <p:sp>
        <p:nvSpPr>
          <p:cNvPr id="7" name="Téglalap 6"/>
          <p:cNvSpPr/>
          <p:nvPr/>
        </p:nvSpPr>
        <p:spPr>
          <a:xfrm>
            <a:off x="6205976" y="342412"/>
            <a:ext cx="6096000" cy="10525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hu-HU" altLang="hu-HU" sz="2400" b="1" dirty="0">
                <a:solidFill>
                  <a:srgbClr val="00206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Egy esetben patella törés</a:t>
            </a:r>
          </a:p>
          <a:p>
            <a:pPr algn="ctr" eaLnBrk="0" hangingPunct="0">
              <a:lnSpc>
                <a:spcPct val="130000"/>
              </a:lnSpc>
            </a:pPr>
            <a:r>
              <a:rPr lang="hu-HU" altLang="hu-HU" sz="2400" b="1" dirty="0">
                <a:solidFill>
                  <a:srgbClr val="00206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 8 évvel spongializáció után</a:t>
            </a:r>
          </a:p>
        </p:txBody>
      </p:sp>
    </p:spTree>
    <p:extLst>
      <p:ext uri="{BB962C8B-B14F-4D97-AF65-F5344CB8AC3E}">
        <p14:creationId xmlns:p14="http://schemas.microsoft.com/office/powerpoint/2010/main" val="1413186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  <p:bldP spid="27" grpId="0"/>
      <p:bldP spid="30" grpId="0"/>
      <p:bldP spid="31" grpId="0"/>
      <p:bldP spid="6" grpId="0"/>
      <p:bldP spid="3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786375" y="6472406"/>
            <a:ext cx="6750000" cy="240469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Documents name (élőláb)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adipiscing</a:t>
            </a:r>
            <a:r>
              <a:rPr lang="hu-HU" dirty="0"/>
              <a:t> elit. </a:t>
            </a:r>
            <a:r>
              <a:rPr lang="hu-HU" dirty="0" err="1"/>
              <a:t>Curabitur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mi a sem </a:t>
            </a:r>
            <a:r>
              <a:rPr lang="hu-HU" dirty="0" err="1"/>
              <a:t>interdum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posuere</a:t>
            </a:r>
            <a:r>
              <a:rPr lang="hu-HU" dirty="0"/>
              <a:t> porta. </a:t>
            </a:r>
            <a:r>
              <a:rPr lang="hu-HU" dirty="0" err="1"/>
              <a:t>Aenean</a:t>
            </a:r>
            <a:r>
              <a:rPr lang="hu-HU" dirty="0"/>
              <a:t> eget </a:t>
            </a:r>
            <a:r>
              <a:rPr lang="hu-HU" dirty="0" err="1"/>
              <a:t>viverra</a:t>
            </a:r>
            <a:r>
              <a:rPr lang="hu-HU" dirty="0"/>
              <a:t> dui. </a:t>
            </a:r>
            <a:r>
              <a:rPr lang="hu-HU" dirty="0" err="1"/>
              <a:t>Vivamus</a:t>
            </a:r>
            <a:r>
              <a:rPr lang="hu-HU" dirty="0"/>
              <a:t> et </a:t>
            </a:r>
            <a:r>
              <a:rPr lang="hu-HU" dirty="0" err="1"/>
              <a:t>finibus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Duis</a:t>
            </a:r>
            <a:r>
              <a:rPr lang="hu-HU" dirty="0"/>
              <a:t> eget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, </a:t>
            </a:r>
            <a:r>
              <a:rPr lang="hu-HU" dirty="0" err="1"/>
              <a:t>finibus</a:t>
            </a:r>
            <a:r>
              <a:rPr lang="hu-HU" dirty="0"/>
              <a:t> </a:t>
            </a:r>
            <a:r>
              <a:rPr lang="hu-HU" dirty="0" err="1"/>
              <a:t>orci</a:t>
            </a:r>
            <a:r>
              <a:rPr lang="hu-HU" dirty="0"/>
              <a:t> a, </a:t>
            </a:r>
            <a:r>
              <a:rPr lang="hu-HU" dirty="0" err="1"/>
              <a:t>varius</a:t>
            </a:r>
            <a:r>
              <a:rPr lang="hu-HU" dirty="0"/>
              <a:t> </a:t>
            </a:r>
            <a:r>
              <a:rPr lang="hu-HU" dirty="0" err="1"/>
              <a:t>metus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maximus</a:t>
            </a:r>
            <a:r>
              <a:rPr lang="hu-HU" dirty="0"/>
              <a:t> </a:t>
            </a:r>
            <a:r>
              <a:rPr lang="hu-HU" dirty="0" err="1"/>
              <a:t>convallis</a:t>
            </a:r>
            <a:r>
              <a:rPr lang="hu-HU" dirty="0"/>
              <a:t> </a:t>
            </a:r>
            <a:r>
              <a:rPr lang="hu-HU" dirty="0" err="1"/>
              <a:t>lacus</a:t>
            </a:r>
            <a:r>
              <a:rPr lang="hu-HU" dirty="0"/>
              <a:t> in </a:t>
            </a:r>
            <a:r>
              <a:rPr lang="hu-HU" dirty="0" err="1"/>
              <a:t>sodales</a:t>
            </a:r>
            <a:r>
              <a:rPr lang="hu-HU" dirty="0"/>
              <a:t>. </a:t>
            </a:r>
            <a:r>
              <a:rPr lang="hu-HU" dirty="0" err="1"/>
              <a:t>Quisque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, </a:t>
            </a:r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sodales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,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finibus</a:t>
            </a:r>
            <a:r>
              <a:rPr lang="hu-HU" dirty="0"/>
              <a:t> </a:t>
            </a:r>
            <a:r>
              <a:rPr lang="hu-HU" dirty="0" err="1"/>
              <a:t>lectus</a:t>
            </a:r>
            <a:r>
              <a:rPr lang="hu-HU" dirty="0"/>
              <a:t>, non </a:t>
            </a:r>
            <a:r>
              <a:rPr lang="hu-HU" dirty="0" err="1"/>
              <a:t>venenatis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 a </a:t>
            </a:r>
            <a:r>
              <a:rPr lang="hu-HU" dirty="0" err="1"/>
              <a:t>justo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4"/>
          </p:nvPr>
        </p:nvSpPr>
        <p:spPr>
          <a:xfrm>
            <a:off x="6503031" y="630246"/>
            <a:ext cx="5421749" cy="278438"/>
          </a:xfrm>
        </p:spPr>
        <p:txBody>
          <a:bodyPr/>
          <a:lstStyle/>
          <a:p>
            <a:r>
              <a:rPr lang="hu-HU" sz="2000" dirty="0" smtClean="0"/>
              <a:t>MODERN TÉRDPROTETIKA</a:t>
            </a:r>
            <a:endParaRPr lang="hu-HU" sz="2000" dirty="0"/>
          </a:p>
        </p:txBody>
      </p:sp>
      <p:pic>
        <p:nvPicPr>
          <p:cNvPr id="2" name="Kép helye 1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églalap 10"/>
          <p:cNvSpPr/>
          <p:nvPr/>
        </p:nvSpPr>
        <p:spPr>
          <a:xfrm>
            <a:off x="6110344" y="2264400"/>
            <a:ext cx="6081656" cy="4593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8" name="Csoportba foglalás 37"/>
          <p:cNvGrpSpPr>
            <a:grpSpLocks noChangeAspect="1"/>
          </p:cNvGrpSpPr>
          <p:nvPr/>
        </p:nvGrpSpPr>
        <p:grpSpPr>
          <a:xfrm>
            <a:off x="189133" y="1016345"/>
            <a:ext cx="5716981" cy="2133253"/>
            <a:chOff x="0" y="0"/>
            <a:chExt cx="5789930" cy="2160905"/>
          </a:xfrm>
        </p:grpSpPr>
        <p:pic>
          <p:nvPicPr>
            <p:cNvPr id="40" name="Kép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48130" cy="21609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Kép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0"/>
              <a:ext cx="2160905" cy="21609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Kép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025" y="0"/>
              <a:ext cx="2160905" cy="21609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" name="Csoportba foglalás 47"/>
          <p:cNvGrpSpPr/>
          <p:nvPr/>
        </p:nvGrpSpPr>
        <p:grpSpPr>
          <a:xfrm>
            <a:off x="189133" y="3345257"/>
            <a:ext cx="5716981" cy="2145256"/>
            <a:chOff x="0" y="0"/>
            <a:chExt cx="5755640" cy="2160905"/>
          </a:xfrm>
        </p:grpSpPr>
        <p:pic>
          <p:nvPicPr>
            <p:cNvPr id="50" name="Kép 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78865" cy="21609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Kép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66" y="0"/>
              <a:ext cx="1078865" cy="21609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Kép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95704" y="0"/>
              <a:ext cx="1364521" cy="21609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Kép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910" y="0"/>
              <a:ext cx="1078865" cy="21609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Kép 5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0"/>
              <a:ext cx="1078865" cy="21609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Kép hely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25" y="115199"/>
            <a:ext cx="6027325" cy="6742800"/>
          </a:xfrm>
          <a:prstGeom prst="rect">
            <a:avLst/>
          </a:prstGeom>
          <a:solidFill>
            <a:srgbClr val="E9E9E9"/>
          </a:solidFill>
        </p:spPr>
      </p:pic>
      <p:grpSp>
        <p:nvGrpSpPr>
          <p:cNvPr id="55" name="Csoportba foglalás 54"/>
          <p:cNvGrpSpPr>
            <a:grpSpLocks noChangeAspect="1"/>
          </p:cNvGrpSpPr>
          <p:nvPr/>
        </p:nvGrpSpPr>
        <p:grpSpPr>
          <a:xfrm>
            <a:off x="288393" y="1384388"/>
            <a:ext cx="5258055" cy="4603228"/>
            <a:chOff x="0" y="-29897"/>
            <a:chExt cx="3358598" cy="2858034"/>
          </a:xfrm>
        </p:grpSpPr>
        <p:grpSp>
          <p:nvGrpSpPr>
            <p:cNvPr id="56" name="Csoportba foglalás 55"/>
            <p:cNvGrpSpPr/>
            <p:nvPr/>
          </p:nvGrpSpPr>
          <p:grpSpPr>
            <a:xfrm>
              <a:off x="77556" y="-29897"/>
              <a:ext cx="3281042" cy="2858034"/>
              <a:chOff x="1356" y="-29897"/>
              <a:chExt cx="3281042" cy="2858034"/>
            </a:xfrm>
          </p:grpSpPr>
          <p:grpSp>
            <p:nvGrpSpPr>
              <p:cNvPr id="60" name="Csoportba foglalás 59"/>
              <p:cNvGrpSpPr/>
              <p:nvPr/>
            </p:nvGrpSpPr>
            <p:grpSpPr>
              <a:xfrm>
                <a:off x="1356" y="-29897"/>
                <a:ext cx="3281042" cy="2801283"/>
                <a:chOff x="1070" y="-29811"/>
                <a:chExt cx="2588914" cy="2180626"/>
              </a:xfrm>
            </p:grpSpPr>
            <p:pic>
              <p:nvPicPr>
                <p:cNvPr id="62" name="Kép 6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0" y="-24097"/>
                  <a:ext cx="1368194" cy="217491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3" name="Kép 62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47671" y="-29811"/>
                  <a:ext cx="1242313" cy="21801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59" name="Szövegdoboz 2"/>
              <p:cNvSpPr txBox="1">
                <a:spLocks noChangeArrowheads="1"/>
              </p:cNvSpPr>
              <p:nvPr/>
            </p:nvSpPr>
            <p:spPr bwMode="auto">
              <a:xfrm flipV="1">
                <a:off x="1555750" y="2047084"/>
                <a:ext cx="431800" cy="781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hu-HU" sz="800" b="1">
                    <a:solidFill>
                      <a:srgbClr val="FF0000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hu-HU" sz="1200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hu-HU" sz="800" b="1">
                    <a:solidFill>
                      <a:srgbClr val="FF0000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hu-HU" sz="1200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7" name="Szövegdoboz 2"/>
            <p:cNvSpPr txBox="1">
              <a:spLocks noChangeArrowheads="1"/>
            </p:cNvSpPr>
            <p:nvPr/>
          </p:nvSpPr>
          <p:spPr bwMode="auto">
            <a:xfrm flipV="1">
              <a:off x="0" y="927100"/>
              <a:ext cx="33655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hu-HU" sz="800" b="1">
                  <a:solidFill>
                    <a:srgbClr val="FF0000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hu-HU" sz="120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hu-HU" sz="800" b="1">
                  <a:solidFill>
                    <a:srgbClr val="FF0000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hu-HU" sz="120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6503031" y="2648554"/>
            <a:ext cx="5435249" cy="554400"/>
          </a:xfrm>
        </p:spPr>
        <p:txBody>
          <a:bodyPr/>
          <a:lstStyle/>
          <a:p>
            <a:pPr marL="285750" indent="-285750">
              <a:lnSpc>
                <a:spcPts val="4000"/>
              </a:lnSpc>
              <a:buFont typeface="Wingdings" panose="05000000000000000000" pitchFamily="2" charset="2"/>
              <a:buChar char="§"/>
            </a:pPr>
            <a:r>
              <a:rPr lang="hu-HU" sz="2400" b="1" dirty="0"/>
              <a:t>Duokompartmentális </a:t>
            </a:r>
            <a:r>
              <a:rPr lang="hu-HU" sz="2400" b="1" dirty="0" smtClean="0"/>
              <a:t>				artroplasztika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268482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536463" y="439030"/>
            <a:ext cx="10749375" cy="594844"/>
          </a:xfrm>
        </p:spPr>
        <p:txBody>
          <a:bodyPr/>
          <a:lstStyle/>
          <a:p>
            <a:r>
              <a:rPr lang="hu-HU" dirty="0" smtClean="0"/>
              <a:t>Összefoglalás, eredmények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400997" y="1257808"/>
            <a:ext cx="115419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hu-HU" altLang="hu-HU" sz="1700" dirty="0" smtClean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Leggyakoribb patellofemorális </a:t>
            </a:r>
            <a:r>
              <a:rPr lang="hu-HU" altLang="hu-HU" sz="1700" dirty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probléma </a:t>
            </a:r>
            <a:r>
              <a:rPr lang="hu-HU" altLang="hu-HU" sz="1700" dirty="0" smtClean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térdprotetikában </a:t>
            </a:r>
            <a:r>
              <a:rPr lang="hu-HU" altLang="hu-HU" sz="1700" dirty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a </a:t>
            </a:r>
            <a:r>
              <a:rPr lang="hu-HU" altLang="hu-HU" sz="1700" dirty="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rPr>
              <a:t>reziduális elülső térdfájdalom</a:t>
            </a:r>
            <a:r>
              <a:rPr lang="hu-HU" altLang="hu-HU" sz="1700" dirty="0" smtClean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.</a:t>
            </a:r>
            <a:endParaRPr lang="hu-HU" sz="1700" dirty="0">
              <a:solidFill>
                <a:srgbClr val="121D46"/>
              </a:solidFill>
              <a:latin typeface="Poppins regular" panose="00000500000000000000" pitchFamily="2" charset="-18"/>
              <a:cs typeface="Poppins regular" panose="00000500000000000000" pitchFamily="2" charset="-18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hu-HU" altLang="hu-HU" sz="1700" dirty="0" smtClean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A komplikációk </a:t>
            </a:r>
            <a:r>
              <a:rPr lang="hu-HU" altLang="hu-HU" sz="1700" dirty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megelőzése </a:t>
            </a:r>
            <a:r>
              <a:rPr lang="hu-HU" altLang="hu-HU" sz="1700" dirty="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rPr>
              <a:t>körültekintő sebészi technikával </a:t>
            </a:r>
            <a:r>
              <a:rPr lang="hu-HU" altLang="hu-HU" sz="1700" dirty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lehetséges</a:t>
            </a:r>
            <a:r>
              <a:rPr lang="hu-HU" altLang="hu-HU" sz="1700" dirty="0" smtClean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.</a:t>
            </a:r>
            <a:endParaRPr lang="hu-HU" altLang="hu-HU" sz="1700" dirty="0">
              <a:solidFill>
                <a:srgbClr val="121D46"/>
              </a:solidFill>
              <a:latin typeface="Poppins regular" panose="00000500000000000000" pitchFamily="2" charset="-18"/>
              <a:cs typeface="Poppins regular" panose="00000500000000000000" pitchFamily="2" charset="-18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hu-HU" altLang="hu-HU" sz="1700" dirty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A siker kulcsa a </a:t>
            </a:r>
            <a:r>
              <a:rPr lang="hu-HU" altLang="hu-HU" sz="1700" dirty="0" smtClean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reszekció </a:t>
            </a:r>
            <a:r>
              <a:rPr lang="hu-HU" altLang="hu-HU" sz="1700" dirty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után visszamaradó </a:t>
            </a:r>
            <a:r>
              <a:rPr lang="hu-HU" altLang="hu-HU" sz="1700" dirty="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rPr>
              <a:t>patella vastagság </a:t>
            </a:r>
            <a:r>
              <a:rPr lang="hu-HU" altLang="hu-HU" sz="1700" dirty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és megfelelő </a:t>
            </a:r>
            <a:r>
              <a:rPr lang="hu-HU" altLang="hu-HU" sz="1700" dirty="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rPr>
              <a:t>lágyrész balansz</a:t>
            </a:r>
            <a:r>
              <a:rPr lang="hu-HU" altLang="hu-HU" sz="1700" dirty="0" smtClean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hu-HU" altLang="hu-HU" sz="1700" dirty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A spongializáció </a:t>
            </a:r>
            <a:r>
              <a:rPr lang="hu-HU" altLang="hu-HU" sz="1700" dirty="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rPr>
              <a:t>biztonságos, jó hosszú távú klinikai eredményeket adó módszer</a:t>
            </a:r>
            <a:r>
              <a:rPr lang="hu-HU" altLang="hu-HU" sz="1700" dirty="0" smtClean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, </a:t>
            </a:r>
            <a:r>
              <a:rPr lang="hu-HU" altLang="hu-HU" sz="1700" dirty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alacsony szövődményrátával. </a:t>
            </a:r>
            <a:r>
              <a:rPr lang="hu-HU" altLang="hu-HU" sz="1700" dirty="0" smtClean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A </a:t>
            </a:r>
            <a:r>
              <a:rPr lang="hu-HU" altLang="hu-HU" sz="1700" dirty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kongruenciát megfelelő csontos és </a:t>
            </a:r>
            <a:r>
              <a:rPr lang="hu-HU" altLang="hu-HU" sz="1700" dirty="0" smtClean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lágyszöveti </a:t>
            </a:r>
            <a:r>
              <a:rPr lang="hu-HU" altLang="hu-HU" sz="1700" dirty="0" err="1" smtClean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remodelláció</a:t>
            </a:r>
            <a:r>
              <a:rPr lang="hu-HU" altLang="hu-HU" sz="1700" dirty="0" smtClean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 </a:t>
            </a:r>
            <a:r>
              <a:rPr lang="hu-HU" altLang="hu-HU" sz="1700" dirty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biztosítja. 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hu-HU" altLang="hu-HU" sz="1700" dirty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A</a:t>
            </a:r>
            <a:r>
              <a:rPr lang="hu-HU" altLang="hu-HU" sz="1700" dirty="0" smtClean="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rPr>
              <a:t> reszekció </a:t>
            </a:r>
            <a:r>
              <a:rPr lang="hu-HU" altLang="hu-HU" sz="1700" dirty="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rPr>
              <a:t>magasságának megválasztása </a:t>
            </a:r>
            <a:r>
              <a:rPr lang="hu-HU" altLang="hu-HU" sz="1700" dirty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különösen fontos</a:t>
            </a:r>
            <a:r>
              <a:rPr lang="hu-HU" altLang="hu-HU" sz="1700" dirty="0" smtClean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.</a:t>
            </a:r>
            <a:endParaRPr lang="hu-HU" altLang="hu-HU" sz="1700" dirty="0">
              <a:solidFill>
                <a:srgbClr val="121D46"/>
              </a:solidFill>
              <a:latin typeface="Poppins regular" panose="00000500000000000000" pitchFamily="2" charset="-18"/>
              <a:cs typeface="Poppins regular" panose="00000500000000000000" pitchFamily="2" charset="-18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hu-HU" altLang="hu-HU" sz="1700" dirty="0" smtClean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A </a:t>
            </a:r>
            <a:r>
              <a:rPr lang="hu-HU" altLang="hu-HU" sz="1700" dirty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spongializáció </a:t>
            </a:r>
            <a:r>
              <a:rPr lang="hu-HU" altLang="hu-HU" sz="1700" dirty="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rPr>
              <a:t>kevésbé „érzékeny” a technikai </a:t>
            </a:r>
            <a:r>
              <a:rPr lang="hu-HU" altLang="hu-HU" sz="1700" dirty="0" smtClean="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rPr>
              <a:t>hibákra, </a:t>
            </a:r>
            <a:r>
              <a:rPr lang="hu-HU" altLang="hu-HU" sz="1700" dirty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nincs </a:t>
            </a:r>
            <a:r>
              <a:rPr lang="hu-HU" altLang="hu-HU" sz="1700" dirty="0" smtClean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implantátum specifikus szövődmény.</a:t>
            </a:r>
            <a:endParaRPr lang="hu-HU" altLang="hu-HU" sz="1700" dirty="0">
              <a:solidFill>
                <a:srgbClr val="121D46"/>
              </a:solidFill>
              <a:latin typeface="Poppins regular" panose="00000500000000000000" pitchFamily="2" charset="-18"/>
              <a:cs typeface="Poppins regular" panose="00000500000000000000" pitchFamily="2" charset="-18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hu-HU" altLang="hu-HU" sz="1700" dirty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N</a:t>
            </a:r>
            <a:r>
              <a:rPr lang="hu-HU" altLang="hu-HU" sz="1700" dirty="0" smtClean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em </a:t>
            </a:r>
            <a:r>
              <a:rPr lang="hu-HU" altLang="hu-HU" sz="1700" dirty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javasolt </a:t>
            </a:r>
            <a:r>
              <a:rPr lang="hu-HU" altLang="hu-HU" sz="1700" dirty="0" smtClean="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rPr>
              <a:t>unikompartmentális </a:t>
            </a:r>
            <a:r>
              <a:rPr lang="hu-HU" altLang="hu-HU" sz="1700" dirty="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rPr>
              <a:t>térdprotetika </a:t>
            </a:r>
            <a:r>
              <a:rPr lang="hu-HU" altLang="hu-HU" sz="1700" dirty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során. </a:t>
            </a:r>
            <a:endParaRPr lang="hu-HU" sz="1700" dirty="0">
              <a:solidFill>
                <a:srgbClr val="121D46"/>
              </a:solidFill>
              <a:latin typeface="Poppins regular" panose="00000500000000000000" pitchFamily="2" charset="-18"/>
              <a:cs typeface="Poppins regular" panose="00000500000000000000" pitchFamily="2" charset="-18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hu-HU" altLang="hu-HU" sz="1700" dirty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K</a:t>
            </a:r>
            <a:r>
              <a:rPr lang="hu-HU" altLang="hu-HU" sz="1700" dirty="0" smtClean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edvező </a:t>
            </a:r>
            <a:r>
              <a:rPr lang="hu-HU" altLang="hu-HU" sz="1700" dirty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választás </a:t>
            </a:r>
            <a:r>
              <a:rPr lang="hu-HU" altLang="hu-HU" sz="1700" dirty="0" smtClean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lehet</a:t>
            </a:r>
            <a:r>
              <a:rPr lang="hu-HU" altLang="hu-HU" sz="1700" dirty="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rPr>
              <a:t> </a:t>
            </a:r>
            <a:r>
              <a:rPr lang="hu-HU" altLang="hu-HU" sz="1700" dirty="0" smtClean="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rPr>
              <a:t>minimalizált feltárások </a:t>
            </a:r>
            <a:r>
              <a:rPr lang="hu-HU" altLang="hu-HU" sz="1700" dirty="0" smtClean="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rPr>
              <a:t>esetén.</a:t>
            </a:r>
            <a:endParaRPr lang="hu-HU" altLang="hu-HU" sz="1700" dirty="0">
              <a:solidFill>
                <a:srgbClr val="121D46"/>
              </a:solidFill>
              <a:latin typeface="Poppins regular" panose="00000500000000000000" pitchFamily="2" charset="-18"/>
              <a:cs typeface="Poppins regular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44600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5170601" y="1711622"/>
            <a:ext cx="9180120" cy="2074731"/>
          </a:xfrm>
        </p:spPr>
        <p:txBody>
          <a:bodyPr/>
          <a:lstStyle/>
          <a:p>
            <a:pPr algn="l"/>
            <a:r>
              <a:rPr lang="hu-HU" sz="4000" dirty="0" smtClean="0"/>
              <a:t>Köszönöm a figyelmet!</a:t>
            </a:r>
            <a:endParaRPr lang="hu-HU" sz="40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020" y="2942417"/>
            <a:ext cx="3544891" cy="358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93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3" descr="Insall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6" y="309563"/>
            <a:ext cx="6477000" cy="6427788"/>
          </a:xfrm>
          <a:prstGeom prst="rect">
            <a:avLst/>
          </a:prstGeom>
          <a:noFill/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Line 4"/>
          <p:cNvSpPr>
            <a:spLocks noChangeShapeType="1"/>
          </p:cNvSpPr>
          <p:nvPr/>
        </p:nvSpPr>
        <p:spPr bwMode="auto">
          <a:xfrm>
            <a:off x="553212" y="4885267"/>
            <a:ext cx="2977387" cy="1111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7221" name="Line 5"/>
          <p:cNvSpPr>
            <a:spLocks noChangeShapeType="1"/>
          </p:cNvSpPr>
          <p:nvPr/>
        </p:nvSpPr>
        <p:spPr bwMode="auto">
          <a:xfrm>
            <a:off x="541867" y="5259388"/>
            <a:ext cx="298873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7222" name="Line 6"/>
          <p:cNvSpPr>
            <a:spLocks noChangeShapeType="1"/>
          </p:cNvSpPr>
          <p:nvPr/>
        </p:nvSpPr>
        <p:spPr bwMode="auto">
          <a:xfrm flipV="1">
            <a:off x="541867" y="5074711"/>
            <a:ext cx="2988732" cy="634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7223" name="Line 7"/>
          <p:cNvSpPr>
            <a:spLocks noChangeShapeType="1"/>
          </p:cNvSpPr>
          <p:nvPr/>
        </p:nvSpPr>
        <p:spPr bwMode="auto">
          <a:xfrm>
            <a:off x="541867" y="5444066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338666" y="309563"/>
            <a:ext cx="3110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 dirty="0" err="1">
                <a:solidFill>
                  <a:srgbClr val="FF0000"/>
                </a:solidFill>
              </a:rPr>
              <a:t>Clin</a:t>
            </a:r>
            <a:r>
              <a:rPr lang="hu-HU" altLang="hu-HU" sz="2000" b="1" dirty="0">
                <a:solidFill>
                  <a:srgbClr val="FF0000"/>
                </a:solidFill>
              </a:rPr>
              <a:t> </a:t>
            </a:r>
            <a:r>
              <a:rPr lang="hu-HU" altLang="hu-HU" sz="2000" b="1" dirty="0" err="1">
                <a:solidFill>
                  <a:srgbClr val="FF0000"/>
                </a:solidFill>
              </a:rPr>
              <a:t>Orthop</a:t>
            </a:r>
            <a:r>
              <a:rPr lang="hu-HU" altLang="hu-HU" sz="2000" b="1" dirty="0">
                <a:solidFill>
                  <a:srgbClr val="FF0000"/>
                </a:solidFill>
              </a:rPr>
              <a:t> 120: 149 (1976)</a:t>
            </a:r>
          </a:p>
        </p:txBody>
      </p:sp>
      <p:pic>
        <p:nvPicPr>
          <p:cNvPr id="8" name="Picture 4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" t="4767" r="1926"/>
          <a:stretch>
            <a:fillRect/>
          </a:stretch>
        </p:blipFill>
        <p:spPr bwMode="auto">
          <a:xfrm>
            <a:off x="8703733" y="3453344"/>
            <a:ext cx="3242734" cy="324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279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Ins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34" y="309563"/>
            <a:ext cx="2463906" cy="35766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195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4681818" y="1775792"/>
            <a:ext cx="4995277" cy="137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hu-HU" altLang="hu-HU" sz="6000" b="1" dirty="0"/>
              <a:t> </a:t>
            </a:r>
            <a:r>
              <a:rPr lang="hu-HU" altLang="hu-H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1.5 - 30 %</a:t>
            </a:r>
            <a:r>
              <a:rPr lang="hu-HU" altLang="hu-H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altLang="hu-H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u-HU" altLang="hu-H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490511" y="3733801"/>
            <a:ext cx="8154797" cy="244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hu-HU" altLang="hu-HU" sz="2800" b="1" dirty="0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Insall et al. </a:t>
            </a:r>
            <a:r>
              <a:rPr lang="hu-HU" altLang="hu-HU" sz="2800" b="1" dirty="0" err="1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Clin</a:t>
            </a:r>
            <a:r>
              <a:rPr lang="hu-HU" altLang="hu-HU" sz="2800" b="1" dirty="0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 </a:t>
            </a:r>
            <a:r>
              <a:rPr lang="hu-HU" altLang="hu-HU" sz="2800" b="1" dirty="0" err="1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Orthop</a:t>
            </a:r>
            <a:r>
              <a:rPr lang="hu-HU" altLang="hu-HU" sz="2800" b="1" dirty="0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. 92:13 (1985)</a:t>
            </a:r>
          </a:p>
          <a:p>
            <a:pPr eaLnBrk="0" hangingPunct="0">
              <a:lnSpc>
                <a:spcPct val="110000"/>
              </a:lnSpc>
            </a:pPr>
            <a:r>
              <a:rPr lang="hu-HU" altLang="hu-HU" sz="2800" b="1" dirty="0" err="1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Levitsky</a:t>
            </a:r>
            <a:r>
              <a:rPr lang="hu-HU" altLang="hu-HU" sz="2800" b="1" dirty="0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 et al. </a:t>
            </a:r>
            <a:r>
              <a:rPr lang="hu-HU" altLang="hu-HU" sz="2800" b="1" dirty="0" err="1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Clin</a:t>
            </a:r>
            <a:r>
              <a:rPr lang="hu-HU" altLang="hu-HU" sz="2800" b="1" dirty="0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 </a:t>
            </a:r>
            <a:r>
              <a:rPr lang="hu-HU" altLang="hu-HU" sz="2800" b="1" dirty="0" err="1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Orthop</a:t>
            </a:r>
            <a:r>
              <a:rPr lang="hu-HU" altLang="hu-HU" sz="2800" b="1" dirty="0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. 286:116 (1993)</a:t>
            </a:r>
          </a:p>
          <a:p>
            <a:pPr eaLnBrk="0" hangingPunct="0">
              <a:lnSpc>
                <a:spcPct val="110000"/>
              </a:lnSpc>
            </a:pPr>
            <a:r>
              <a:rPr lang="hu-HU" altLang="hu-HU" sz="2800" b="1" dirty="0" err="1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Boyd</a:t>
            </a:r>
            <a:r>
              <a:rPr lang="hu-HU" altLang="hu-HU" sz="2800" b="1" dirty="0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 et al. </a:t>
            </a:r>
            <a:r>
              <a:rPr lang="hu-HU" altLang="hu-HU" sz="2800" b="1" dirty="0" err="1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J.Bone</a:t>
            </a:r>
            <a:r>
              <a:rPr lang="hu-HU" altLang="hu-HU" sz="2800" b="1" dirty="0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 Joint </a:t>
            </a:r>
            <a:r>
              <a:rPr lang="hu-HU" altLang="hu-HU" sz="2800" b="1" dirty="0" err="1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Surg</a:t>
            </a:r>
            <a:r>
              <a:rPr lang="hu-HU" altLang="hu-HU" sz="2800" b="1" dirty="0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. 75-A:674 (1993)</a:t>
            </a:r>
          </a:p>
          <a:p>
            <a:pPr eaLnBrk="0" hangingPunct="0">
              <a:lnSpc>
                <a:spcPct val="110000"/>
              </a:lnSpc>
            </a:pPr>
            <a:r>
              <a:rPr lang="hu-HU" altLang="hu-HU" sz="2800" b="1" dirty="0" err="1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Kitsugi</a:t>
            </a:r>
            <a:r>
              <a:rPr lang="hu-HU" altLang="hu-HU" sz="2800" b="1" dirty="0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 et al. </a:t>
            </a:r>
            <a:r>
              <a:rPr lang="hu-HU" altLang="hu-HU" sz="2800" b="1" dirty="0" err="1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J.Arthroplasty</a:t>
            </a:r>
            <a:r>
              <a:rPr lang="hu-HU" altLang="hu-HU" sz="2800" b="1" dirty="0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 9:151 (1994)</a:t>
            </a:r>
          </a:p>
          <a:p>
            <a:pPr eaLnBrk="0" hangingPunct="0">
              <a:lnSpc>
                <a:spcPct val="110000"/>
              </a:lnSpc>
            </a:pPr>
            <a:r>
              <a:rPr lang="hu-HU" altLang="hu-HU" sz="2800" b="1" dirty="0" err="1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Healy</a:t>
            </a:r>
            <a:r>
              <a:rPr lang="hu-HU" altLang="hu-HU" sz="2800" b="1" dirty="0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 et al. </a:t>
            </a:r>
            <a:r>
              <a:rPr lang="hu-HU" altLang="hu-HU" sz="2800" b="1" dirty="0" err="1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J.Arthroplasty</a:t>
            </a:r>
            <a:r>
              <a:rPr lang="hu-HU" altLang="hu-HU" sz="2800" b="1" dirty="0">
                <a:solidFill>
                  <a:srgbClr val="121D46"/>
                </a:solidFill>
                <a:latin typeface="Poppins Regular"/>
                <a:ea typeface="Poppins Regular"/>
                <a:cs typeface="Poppins Regular"/>
              </a:rPr>
              <a:t> 10:197 (1995)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609044" y="622829"/>
            <a:ext cx="112781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u-HU" altLang="hu-HU" sz="3600" dirty="0">
                <a:solidFill>
                  <a:srgbClr val="121D46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rPr>
              <a:t>Szövődmények gyakorisága </a:t>
            </a:r>
            <a:r>
              <a:rPr lang="hu-HU" altLang="hu-HU" sz="3600" dirty="0" smtClean="0">
                <a:solidFill>
                  <a:srgbClr val="121D46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rPr>
              <a:t>patella </a:t>
            </a:r>
            <a:r>
              <a:rPr lang="hu-HU" altLang="hu-HU" sz="3600" dirty="0">
                <a:solidFill>
                  <a:srgbClr val="121D46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rPr>
              <a:t>protézis beültetés után</a:t>
            </a:r>
          </a:p>
        </p:txBody>
      </p:sp>
      <p:pic>
        <p:nvPicPr>
          <p:cNvPr id="5" name="Picture 2" descr="Maltrac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841" y="3420533"/>
            <a:ext cx="3386541" cy="29099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314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7000">
        <p15:prstTrans prst="pageCurlDouble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9" descr="D:\Ortopéd képanyag\Knee arthritis\Patella\X-rays\Prot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07" y="1574970"/>
            <a:ext cx="2609977" cy="418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404" y="1574970"/>
            <a:ext cx="1877855" cy="4180740"/>
          </a:xfrm>
          <a:prstGeom prst="rect">
            <a:avLst/>
          </a:prstGeom>
        </p:spPr>
      </p:pic>
      <p:sp>
        <p:nvSpPr>
          <p:cNvPr id="14" name="Cím 1"/>
          <p:cNvSpPr txBox="1">
            <a:spLocks/>
          </p:cNvSpPr>
          <p:nvPr/>
        </p:nvSpPr>
        <p:spPr>
          <a:xfrm>
            <a:off x="920932" y="649770"/>
            <a:ext cx="3469640" cy="9252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 algn="l" defTabSz="9143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defRPr>
            </a:lvl1pPr>
          </a:lstStyle>
          <a:p>
            <a:r>
              <a:rPr lang="hu-HU" sz="4400" dirty="0" smtClean="0">
                <a:latin typeface="Poppins" panose="00000500000000000000" pitchFamily="2" charset="-18"/>
                <a:cs typeface="Poppins" panose="00000500000000000000" pitchFamily="2" charset="-18"/>
              </a:rPr>
              <a:t>Protetizálás</a:t>
            </a:r>
            <a:endParaRPr lang="en-US" sz="44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6762945" y="633007"/>
            <a:ext cx="5224771" cy="9252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 algn="l" defTabSz="9143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defRPr>
            </a:lvl1pPr>
          </a:lstStyle>
          <a:p>
            <a:r>
              <a:rPr lang="hu-HU" sz="4400" dirty="0" smtClean="0">
                <a:latin typeface="Poppins" panose="00000500000000000000" pitchFamily="2" charset="-18"/>
                <a:cs typeface="Poppins" panose="00000500000000000000" pitchFamily="2" charset="-18"/>
              </a:rPr>
              <a:t>„Non-resurfacing”</a:t>
            </a:r>
            <a:endParaRPr lang="en-US" sz="44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4640486" y="4931838"/>
            <a:ext cx="3155432" cy="9252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 algn="l" defTabSz="9143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defRPr>
            </a:lvl1pPr>
          </a:lstStyle>
          <a:p>
            <a:r>
              <a:rPr lang="hu-HU" sz="4400" dirty="0" smtClean="0">
                <a:latin typeface="Poppins" panose="00000500000000000000" pitchFamily="2" charset="-18"/>
                <a:cs typeface="Poppins" panose="00000500000000000000" pitchFamily="2" charset="-18"/>
              </a:rPr>
              <a:t>Szelektív ?</a:t>
            </a:r>
            <a:endParaRPr lang="en-US" sz="44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" name="Balra-jobbra-felfelé nyíl 1"/>
          <p:cNvSpPr/>
          <p:nvPr/>
        </p:nvSpPr>
        <p:spPr>
          <a:xfrm rot="10800000">
            <a:off x="5112107" y="2956514"/>
            <a:ext cx="2212189" cy="141765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6920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275" y="301929"/>
            <a:ext cx="6365725" cy="62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73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Pro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536" y="1980931"/>
            <a:ext cx="2407235" cy="38546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6398788" y="1203955"/>
            <a:ext cx="5435249" cy="554400"/>
          </a:xfrm>
        </p:spPr>
        <p:txBody>
          <a:bodyPr/>
          <a:lstStyle/>
          <a:p>
            <a:r>
              <a:rPr lang="hu-HU" sz="2800" dirty="0" smtClean="0"/>
              <a:t>Protetizálás</a:t>
            </a:r>
            <a:endParaRPr lang="hu-HU" sz="2800" dirty="0"/>
          </a:p>
        </p:txBody>
      </p:sp>
      <p:sp>
        <p:nvSpPr>
          <p:cNvPr id="4" name="Téglalap 3"/>
          <p:cNvSpPr/>
          <p:nvPr/>
        </p:nvSpPr>
        <p:spPr>
          <a:xfrm>
            <a:off x="6301123" y="1203955"/>
            <a:ext cx="5811111" cy="485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 helye 9"/>
          <p:cNvSpPr txBox="1">
            <a:spLocks/>
          </p:cNvSpPr>
          <p:nvPr/>
        </p:nvSpPr>
        <p:spPr>
          <a:xfrm>
            <a:off x="6398788" y="1197300"/>
            <a:ext cx="5841617" cy="950765"/>
          </a:xfrm>
          <a:prstGeom prst="rect">
            <a:avLst/>
          </a:prstGeom>
          <a:noFill/>
        </p:spPr>
        <p:txBody>
          <a:bodyPr lIns="90000" tIns="46800" rIns="90000" bIns="46800"/>
          <a:lstStyle>
            <a:lvl1pPr marL="0" indent="0" algn="l" defTabSz="914399" rtl="0" eaLnBrk="1" latinLnBrk="0" hangingPunct="1">
              <a:lnSpc>
                <a:spcPts val="2391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rgbClr val="121D46"/>
                </a:solidFill>
                <a:latin typeface="Poppins regular" panose="00000500000000000000" pitchFamily="2" charset="-18"/>
                <a:ea typeface="+mn-ea"/>
                <a:cs typeface="Poppins regular" panose="00000500000000000000" pitchFamily="2" charset="-18"/>
              </a:defRPr>
            </a:lvl1pPr>
            <a:lvl2pPr marL="457200" indent="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99" indent="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98" indent="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98" indent="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7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96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96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95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hu-HU" sz="2800" dirty="0"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rPr>
              <a:t>Változatlan patella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786375" y="6472406"/>
            <a:ext cx="6750000" cy="240469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Documents name (élőláb)</a:t>
            </a:r>
            <a:endParaRPr lang="hu-HU" dirty="0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4"/>
          </p:nvPr>
        </p:nvSpPr>
        <p:spPr>
          <a:xfrm>
            <a:off x="6398788" y="700493"/>
            <a:ext cx="5607540" cy="228319"/>
          </a:xfrm>
        </p:spPr>
        <p:txBody>
          <a:bodyPr/>
          <a:lstStyle/>
          <a:p>
            <a:r>
              <a:rPr lang="hu-HU" sz="2000" dirty="0" smtClean="0"/>
              <a:t>PROBLÉMÁK MEGFIGYELÉSEK</a:t>
            </a:r>
            <a:endParaRPr lang="hu-HU" sz="2000" dirty="0"/>
          </a:p>
        </p:txBody>
      </p:sp>
      <p:pic>
        <p:nvPicPr>
          <p:cNvPr id="2" name="Kép helye 1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5200"/>
            <a:ext cx="6095250" cy="6742800"/>
          </a:xfrm>
          <a:effectLst/>
        </p:spPr>
      </p:pic>
      <p:pic>
        <p:nvPicPr>
          <p:cNvPr id="28" name="Picture 3" descr="Wear at 12 y 2"/>
          <p:cNvPicPr>
            <a:picLocks noChangeAspect="1" noChangeArrowheads="1"/>
          </p:cNvPicPr>
          <p:nvPr/>
        </p:nvPicPr>
        <p:blipFill rotWithShape="1">
          <a:blip r:embed="rId4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r="10006"/>
          <a:stretch/>
        </p:blipFill>
        <p:spPr bwMode="auto">
          <a:xfrm>
            <a:off x="168414" y="467418"/>
            <a:ext cx="2520668" cy="21936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Wear at 12 y 7"/>
          <p:cNvPicPr>
            <a:picLocks noChangeAspect="1" noChangeArrowheads="1"/>
          </p:cNvPicPr>
          <p:nvPr/>
        </p:nvPicPr>
        <p:blipFill rotWithShape="1">
          <a:blip r:embed="rId5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47"/>
          <a:stretch/>
        </p:blipFill>
        <p:spPr>
          <a:xfrm>
            <a:off x="2794907" y="467418"/>
            <a:ext cx="3194518" cy="219366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Pro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2" t="15305" r="21151" b="22436"/>
          <a:stretch/>
        </p:blipFill>
        <p:spPr bwMode="auto">
          <a:xfrm>
            <a:off x="168414" y="2972524"/>
            <a:ext cx="2839916" cy="21101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Pro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8" t="13860" r="13884" b="17459"/>
          <a:stretch/>
        </p:blipFill>
        <p:spPr bwMode="auto">
          <a:xfrm>
            <a:off x="3162629" y="2972524"/>
            <a:ext cx="2819059" cy="21101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Vascular gran tissu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46" y="4916620"/>
            <a:ext cx="2121368" cy="17218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Kép hely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25" y="115200"/>
            <a:ext cx="6027325" cy="6622122"/>
          </a:xfrm>
          <a:prstGeom prst="rect">
            <a:avLst/>
          </a:prstGeom>
          <a:solidFill>
            <a:srgbClr val="E9E9E9"/>
          </a:solidFill>
          <a:effectLst/>
        </p:spPr>
      </p:pic>
      <p:pic>
        <p:nvPicPr>
          <p:cNvPr id="40" name="Picture 4" descr="Non resurf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387" y="2102153"/>
            <a:ext cx="2111955" cy="39560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Unchanged 9y X-ray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522" y="2951169"/>
            <a:ext cx="3183806" cy="22138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Non resurf pat 8y 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r="10353" b="11075"/>
          <a:stretch/>
        </p:blipFill>
        <p:spPr bwMode="auto">
          <a:xfrm>
            <a:off x="266984" y="616835"/>
            <a:ext cx="2573867" cy="20501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Full size slic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3" y="2903212"/>
            <a:ext cx="4815668" cy="26411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398663" y="3143049"/>
            <a:ext cx="2593787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hu-HU" altLang="hu-HU" sz="2000" b="1" u="none" dirty="0">
                <a:solidFill>
                  <a:srgbClr val="000000"/>
                </a:solidFill>
              </a:rPr>
              <a:t>Teljes metszet, Giemsa</a:t>
            </a:r>
          </a:p>
        </p:txBody>
      </p:sp>
      <p:pic>
        <p:nvPicPr>
          <p:cNvPr id="53" name="Picture 4" descr="Removed surfac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20" y="616835"/>
            <a:ext cx="2895065" cy="20472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Degen cart H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436" y="5151990"/>
            <a:ext cx="1958524" cy="14697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4766146" y="5221248"/>
            <a:ext cx="960519" cy="369332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hu-HU" altLang="hu-HU" sz="1800" b="1" u="none" dirty="0">
                <a:solidFill>
                  <a:srgbClr val="000000"/>
                </a:solidFill>
              </a:rPr>
              <a:t>HE 200</a:t>
            </a:r>
            <a:r>
              <a:rPr lang="hu-HU" altLang="hu-HU" sz="1400" b="1" u="none" dirty="0">
                <a:solidFill>
                  <a:srgbClr val="0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53658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2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1211" y="450040"/>
            <a:ext cx="12244973" cy="925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dirty="0"/>
              <a:t>Irodalom</a:t>
            </a:r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23" y="794239"/>
            <a:ext cx="7253654" cy="3257997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72003" y="4571599"/>
            <a:ext cx="114890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u-HU" altLang="hu-HU" sz="3600" dirty="0">
                <a:solidFill>
                  <a:schemeClr val="bg1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rPr>
              <a:t>A</a:t>
            </a:r>
            <a:r>
              <a:rPr lang="hu-HU" altLang="hu-HU" sz="3600" dirty="0" smtClean="0">
                <a:solidFill>
                  <a:schemeClr val="bg1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rPr>
              <a:t> protetizálás eredményei jobbak, a szelektív alkalmazás előnyei nem bizonyítottak.</a:t>
            </a:r>
            <a:endParaRPr lang="hu-HU" altLang="hu-HU" sz="3600" dirty="0">
              <a:solidFill>
                <a:schemeClr val="bg1"/>
              </a:solidFill>
              <a:latin typeface="Poppins Bold" panose="00000800000000000000" pitchFamily="2" charset="-18"/>
              <a:ea typeface="+mj-ea"/>
              <a:cs typeface="Poppins Bold" panose="00000800000000000000" pitchFamily="2" charset="-18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77" y="1267587"/>
            <a:ext cx="7611346" cy="2311299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7426" y="4546929"/>
            <a:ext cx="112781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u-HU" altLang="hu-HU" sz="3600" dirty="0" smtClean="0">
                <a:solidFill>
                  <a:schemeClr val="bg1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rPr>
              <a:t>A denerváció szignifikáns fájdalomcsökkenést eredményez.</a:t>
            </a:r>
            <a:endParaRPr lang="hu-HU" altLang="hu-HU" sz="3600" dirty="0">
              <a:solidFill>
                <a:schemeClr val="bg1"/>
              </a:solidFill>
              <a:latin typeface="Poppins Bold" panose="00000800000000000000" pitchFamily="2" charset="-18"/>
              <a:ea typeface="+mj-ea"/>
              <a:cs typeface="Poppins Bold" panose="00000800000000000000" pitchFamily="2" charset="-18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3" y="1999084"/>
            <a:ext cx="5535469" cy="1751504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86826" y="4546929"/>
            <a:ext cx="116033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u-HU" altLang="hu-HU" sz="3600" dirty="0">
                <a:solidFill>
                  <a:schemeClr val="bg1"/>
                </a:solidFill>
                <a:latin typeface="Poppins Bold" panose="00000800000000000000" pitchFamily="2" charset="-18"/>
                <a:cs typeface="Poppins Bold" panose="00000800000000000000" pitchFamily="2" charset="-18"/>
              </a:rPr>
              <a:t>Regiszterek adatai alapján a protetizálás kevesebb revízióval és jobb eredményekkel jár.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007" y="1836438"/>
            <a:ext cx="5668207" cy="208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07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40967" y="426985"/>
            <a:ext cx="12244973" cy="925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4000" dirty="0" smtClean="0"/>
              <a:t>Reszekciós artroplasztika – spongializáció</a:t>
            </a:r>
            <a:endParaRPr lang="en-US" sz="4000" dirty="0"/>
          </a:p>
        </p:txBody>
      </p:sp>
      <p:pic>
        <p:nvPicPr>
          <p:cNvPr id="7" name="Picture 24" descr="D:\Ortopéd képanyag\Knee arthritis\Patella\Surgery\Spong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/>
          <a:stretch/>
        </p:blipFill>
        <p:spPr bwMode="auto">
          <a:xfrm>
            <a:off x="440967" y="1564084"/>
            <a:ext cx="3831867" cy="37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D:\Ortopéd képanyag\Knee arthritis\Patella\Surgery\Denervation.JPG"/>
          <p:cNvPicPr>
            <a:picLocks noChangeAspect="1" noChangeArrowheads="1"/>
          </p:cNvPicPr>
          <p:nvPr/>
        </p:nvPicPr>
        <p:blipFill rotWithShape="1"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36"/>
          <a:stretch/>
        </p:blipFill>
        <p:spPr bwMode="auto">
          <a:xfrm>
            <a:off x="4272834" y="3021623"/>
            <a:ext cx="4234961" cy="35417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hlink"/>
                  </a:outerShdw>
                </a:effectLst>
              </a14:hiddenEffects>
            </a:ext>
          </a:extLst>
        </p:spPr>
      </p:pic>
      <p:pic>
        <p:nvPicPr>
          <p:cNvPr id="9" name="Picture 22" descr="D:\Ortopéd képanyag\Knee arthritis\Patella\X-rays\Spong 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5"/>
          <a:stretch/>
        </p:blipFill>
        <p:spPr bwMode="auto">
          <a:xfrm>
            <a:off x="8507795" y="1352185"/>
            <a:ext cx="3024554" cy="465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997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6464" y="1084553"/>
            <a:ext cx="10749375" cy="554400"/>
          </a:xfrm>
        </p:spPr>
        <p:txBody>
          <a:bodyPr/>
          <a:lstStyle/>
          <a:p>
            <a:r>
              <a:rPr lang="hu-HU" sz="3600" dirty="0" smtClean="0"/>
              <a:t>Előnyök más módszerekkel szemben</a:t>
            </a:r>
            <a:endParaRPr lang="hu-HU" sz="3600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1126821" y="2398399"/>
            <a:ext cx="11476526" cy="353261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hu-HU" altLang="hu-HU" sz="2400" b="1" dirty="0">
                <a:latin typeface="Poppins Regular"/>
                <a:ea typeface="Poppins Regular"/>
                <a:cs typeface="Poppins Regular"/>
              </a:rPr>
              <a:t>Arthrotikus felszín eltávolítása</a:t>
            </a:r>
          </a:p>
          <a:p>
            <a:pPr>
              <a:lnSpc>
                <a:spcPct val="130000"/>
              </a:lnSpc>
            </a:pPr>
            <a:r>
              <a:rPr lang="hu-HU" altLang="hu-HU" sz="2400" b="1" u="sng" dirty="0">
                <a:latin typeface="Poppins Bold" panose="00000800000000000000" pitchFamily="2" charset="-18"/>
                <a:ea typeface="Poppins Regular"/>
                <a:cs typeface="Poppins Bold" panose="00000800000000000000" pitchFamily="2" charset="-18"/>
              </a:rPr>
              <a:t>Dekompresszió</a:t>
            </a:r>
            <a:r>
              <a:rPr lang="hu-HU" altLang="hu-HU" sz="2400" b="1" dirty="0">
                <a:latin typeface="Poppins Bold" panose="00000800000000000000" pitchFamily="2" charset="-18"/>
                <a:ea typeface="Poppins Regular"/>
                <a:cs typeface="Poppins Bold" panose="00000800000000000000" pitchFamily="2" charset="-18"/>
              </a:rPr>
              <a:t> </a:t>
            </a:r>
            <a:r>
              <a:rPr lang="hu-HU" altLang="hu-HU" sz="2400" b="1" dirty="0" smtClean="0">
                <a:latin typeface="Poppins Bold" panose="00000800000000000000" pitchFamily="2" charset="-18"/>
                <a:ea typeface="Poppins Regular"/>
                <a:cs typeface="Poppins Bold" panose="00000800000000000000" pitchFamily="2" charset="-18"/>
              </a:rPr>
              <a:t>a patellofemorális kompartmentben</a:t>
            </a:r>
            <a:endParaRPr lang="hu-HU" altLang="hu-HU" sz="2400" b="1" dirty="0">
              <a:latin typeface="Poppins Bold" panose="00000800000000000000" pitchFamily="2" charset="-18"/>
              <a:ea typeface="Poppins Regular"/>
              <a:cs typeface="Poppins Bold" panose="00000800000000000000" pitchFamily="2" charset="-18"/>
            </a:endParaRPr>
          </a:p>
          <a:p>
            <a:pPr>
              <a:lnSpc>
                <a:spcPct val="130000"/>
              </a:lnSpc>
            </a:pPr>
            <a:r>
              <a:rPr lang="hu-HU" altLang="hu-HU" sz="2400" b="1" dirty="0">
                <a:latin typeface="Poppins Regular"/>
                <a:ea typeface="Poppins Regular"/>
                <a:cs typeface="Poppins Regular"/>
              </a:rPr>
              <a:t>Egyszerű műtéti </a:t>
            </a:r>
            <a:r>
              <a:rPr lang="hu-HU" altLang="hu-HU" sz="2400" b="1" dirty="0" smtClean="0">
                <a:latin typeface="Poppins Regular"/>
                <a:ea typeface="Poppins Regular"/>
                <a:cs typeface="Poppins Regular"/>
              </a:rPr>
              <a:t>technika</a:t>
            </a:r>
          </a:p>
          <a:p>
            <a:pPr>
              <a:lnSpc>
                <a:spcPct val="130000"/>
              </a:lnSpc>
            </a:pPr>
            <a:r>
              <a:rPr lang="hu-HU" altLang="hu-HU" sz="2400" b="1" dirty="0" smtClean="0">
                <a:latin typeface="Poppins Regular"/>
                <a:ea typeface="Poppins Regular"/>
                <a:cs typeface="Poppins Regular"/>
              </a:rPr>
              <a:t>MIS kivitelezése könnyebb</a:t>
            </a:r>
            <a:endParaRPr lang="hu-HU" altLang="hu-HU" sz="2400" b="1" dirty="0">
              <a:latin typeface="Poppins Regular"/>
              <a:ea typeface="Poppins Regular"/>
              <a:cs typeface="Poppins Regular"/>
            </a:endParaRPr>
          </a:p>
          <a:p>
            <a:pPr>
              <a:lnSpc>
                <a:spcPct val="130000"/>
              </a:lnSpc>
            </a:pPr>
            <a:r>
              <a:rPr lang="hu-HU" altLang="hu-HU" sz="2400" b="1" dirty="0" smtClean="0">
                <a:latin typeface="Poppins Regular"/>
                <a:ea typeface="Poppins Regular"/>
                <a:cs typeface="Poppins Regular"/>
              </a:rPr>
              <a:t>Ismert </a:t>
            </a:r>
            <a:r>
              <a:rPr lang="hu-HU" altLang="hu-HU" sz="2400" b="1" dirty="0">
                <a:latin typeface="Poppins Regular"/>
                <a:ea typeface="Poppins Regular"/>
                <a:cs typeface="Poppins Regular"/>
              </a:rPr>
              <a:t>szövődmények </a:t>
            </a:r>
            <a:r>
              <a:rPr lang="hu-HU" altLang="hu-HU" sz="2400" b="1" dirty="0" smtClean="0">
                <a:latin typeface="Poppins Regular"/>
                <a:ea typeface="Poppins Regular"/>
                <a:cs typeface="Poppins Regular"/>
              </a:rPr>
              <a:t>elmaradása</a:t>
            </a:r>
          </a:p>
          <a:p>
            <a:pPr>
              <a:lnSpc>
                <a:spcPct val="130000"/>
              </a:lnSpc>
            </a:pPr>
            <a:r>
              <a:rPr lang="hu-HU" altLang="hu-HU" sz="2400" b="1" dirty="0" smtClean="0">
                <a:latin typeface="Poppins Regular"/>
                <a:ea typeface="Poppins Regular"/>
                <a:cs typeface="Poppins Regular"/>
              </a:rPr>
              <a:t>Operáció </a:t>
            </a:r>
            <a:r>
              <a:rPr lang="hu-HU" altLang="hu-HU" sz="2400" b="1" dirty="0">
                <a:latin typeface="Poppins Regular"/>
                <a:ea typeface="Poppins Regular"/>
                <a:cs typeface="Poppins Regular"/>
              </a:rPr>
              <a:t>idejének csökkenése</a:t>
            </a:r>
          </a:p>
          <a:p>
            <a:pPr>
              <a:lnSpc>
                <a:spcPct val="130000"/>
              </a:lnSpc>
            </a:pPr>
            <a:r>
              <a:rPr lang="hu-HU" altLang="hu-HU" sz="2400" b="1" dirty="0" smtClean="0">
                <a:latin typeface="Poppins Regular"/>
                <a:ea typeface="Poppins Regular"/>
                <a:cs typeface="Poppins Regular"/>
              </a:rPr>
              <a:t>Költséghatékonyság</a:t>
            </a:r>
            <a:endParaRPr lang="hu-HU" altLang="hu-HU" sz="2400" b="1" dirty="0">
              <a:latin typeface="Poppins Regular"/>
              <a:ea typeface="Poppins Regular"/>
              <a:cs typeface="Poppi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61704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ok-template-HU.pptx" id="{5902C0CD-3840-4895-98FC-91488E0E1C10}" vid="{94FCA8B2-C161-4BBE-BA04-7AB4325899A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5424</TotalTime>
  <Words>681</Words>
  <Application>Microsoft Office PowerPoint</Application>
  <PresentationFormat>Szélesvásznú</PresentationFormat>
  <Paragraphs>106</Paragraphs>
  <Slides>15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6" baseType="lpstr">
      <vt:lpstr>Garamond</vt:lpstr>
      <vt:lpstr>Poppins Bold</vt:lpstr>
      <vt:lpstr>Poppins Regular</vt:lpstr>
      <vt:lpstr>Poppins Regular</vt:lpstr>
      <vt:lpstr>Calibri Light</vt:lpstr>
      <vt:lpstr>Calibri</vt:lpstr>
      <vt:lpstr>Wingdings</vt:lpstr>
      <vt:lpstr>Poppins</vt:lpstr>
      <vt:lpstr>Arial</vt:lpstr>
      <vt:lpstr>Times New Roman</vt:lpstr>
      <vt:lpstr>Office-téma</vt:lpstr>
      <vt:lpstr>A patella ellátása térdprotetikában</vt:lpstr>
      <vt:lpstr>PowerPoint-bemutató</vt:lpstr>
      <vt:lpstr>PowerPoint-bemutató</vt:lpstr>
      <vt:lpstr>PowerPoint-bemutató</vt:lpstr>
      <vt:lpstr>PowerPoint-bemutató</vt:lpstr>
      <vt:lpstr>Protetizálás</vt:lpstr>
      <vt:lpstr>Irodalom</vt:lpstr>
      <vt:lpstr>Reszekciós artroplasztika – spongializáció</vt:lpstr>
      <vt:lpstr>Előnyök más módszerekkel szemben</vt:lpstr>
      <vt:lpstr>Patella spongializáció</vt:lpstr>
      <vt:lpstr>PowerPoint-bemutató</vt:lpstr>
      <vt:lpstr>PowerPoint-bemutató</vt:lpstr>
      <vt:lpstr>Duokompartmentális     artroplasztika </vt:lpstr>
      <vt:lpstr>Összefoglalás, eredmények</vt:lpstr>
      <vt:lpstr>Köszönöm a figyelmet!</vt:lpstr>
    </vt:vector>
  </TitlesOfParts>
  <Company>Pécsi Tudományegyetem Általáson Orvostudomámyi 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Czulák Szilvia</dc:creator>
  <cp:lastModifiedBy>Acer Swift</cp:lastModifiedBy>
  <cp:revision>323</cp:revision>
  <dcterms:created xsi:type="dcterms:W3CDTF">2021-02-22T10:03:35Z</dcterms:created>
  <dcterms:modified xsi:type="dcterms:W3CDTF">2023-11-08T20:04:23Z</dcterms:modified>
</cp:coreProperties>
</file>