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63" r:id="rId3"/>
    <p:sldId id="260" r:id="rId4"/>
    <p:sldId id="264" r:id="rId5"/>
    <p:sldId id="265" r:id="rId6"/>
    <p:sldId id="272" r:id="rId7"/>
    <p:sldId id="266" r:id="rId8"/>
    <p:sldId id="267" r:id="rId9"/>
    <p:sldId id="268" r:id="rId10"/>
    <p:sldId id="269" r:id="rId11"/>
    <p:sldId id="270" r:id="rId12"/>
    <p:sldId id="271" r:id="rId13"/>
    <p:sldId id="273" r:id="rId14"/>
    <p:sldId id="275" r:id="rId15"/>
    <p:sldId id="276" r:id="rId16"/>
    <p:sldId id="277" r:id="rId17"/>
    <p:sldId id="274" r:id="rId18"/>
    <p:sldId id="25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7" d="100"/>
          <a:sy n="87" d="100"/>
        </p:scale>
        <p:origin x="533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saba Gimesi" userId="0cc1d91d8b7010c3" providerId="LiveId" clId="{9BDFC3E8-FECF-487E-8435-E0E587220822}"/>
    <pc:docChg chg="modSld sldOrd">
      <pc:chgData name="Csaba Gimesi" userId="0cc1d91d8b7010c3" providerId="LiveId" clId="{9BDFC3E8-FECF-487E-8435-E0E587220822}" dt="2023-11-09T19:23:12.289" v="1"/>
      <pc:docMkLst>
        <pc:docMk/>
      </pc:docMkLst>
      <pc:sldChg chg="ord">
        <pc:chgData name="Csaba Gimesi" userId="0cc1d91d8b7010c3" providerId="LiveId" clId="{9BDFC3E8-FECF-487E-8435-E0E587220822}" dt="2023-11-09T19:23:12.289" v="1"/>
        <pc:sldMkLst>
          <pc:docMk/>
          <pc:sldMk cId="191259222" sldId="26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62BD3-DDCE-4B65-8DE1-FA9873F3B7EE}" type="datetimeFigureOut">
              <a:rPr lang="hu-HU" smtClean="0"/>
              <a:t>2023.11.09.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EAFF-36F6-4596-A332-42CAEF982A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2711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62BD3-DDCE-4B65-8DE1-FA9873F3B7EE}" type="datetimeFigureOut">
              <a:rPr lang="hu-HU" smtClean="0"/>
              <a:t>2023.11.09.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EAFF-36F6-4596-A332-42CAEF982A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487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62BD3-DDCE-4B65-8DE1-FA9873F3B7EE}" type="datetimeFigureOut">
              <a:rPr lang="hu-HU" smtClean="0"/>
              <a:t>2023.11.09.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EAFF-36F6-4596-A332-42CAEF982A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5938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ng_color_bar_wide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00480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71618" y="6391470"/>
            <a:ext cx="590857" cy="416135"/>
          </a:xfrm>
          <a:prstGeom prst="rect">
            <a:avLst/>
          </a:prstGeom>
        </p:spPr>
        <p:txBody>
          <a:bodyPr/>
          <a:lstStyle/>
          <a:p>
            <a:pPr defTabSz="1219170">
              <a:defRPr/>
            </a:pPr>
            <a:fld id="{9B2EED77-FD86-8E4F-B2DE-1BCA452A82A9}" type="slidenum">
              <a:rPr lang="en-US" sz="800" kern="0" smtClean="0">
                <a:solidFill>
                  <a:srgbClr val="474747"/>
                </a:solidFill>
                <a:latin typeface="Arial"/>
                <a:cs typeface="Arial"/>
              </a:rPr>
              <a:pPr defTabSz="1219170">
                <a:defRPr/>
              </a:pPr>
              <a:t>‹#›</a:t>
            </a:fld>
            <a:endParaRPr lang="en-US" sz="800" kern="0" dirty="0">
              <a:solidFill>
                <a:srgbClr val="474747"/>
              </a:solidFill>
              <a:latin typeface="Arial"/>
              <a:cs typeface="Arial"/>
            </a:endParaRPr>
          </a:p>
        </p:txBody>
      </p:sp>
      <p:sp>
        <p:nvSpPr>
          <p:cNvPr id="6" name="Content Placeholder 15"/>
          <p:cNvSpPr>
            <a:spLocks noGrp="1"/>
          </p:cNvSpPr>
          <p:nvPr>
            <p:ph sz="quarter" idx="12" hasCustomPrompt="1"/>
          </p:nvPr>
        </p:nvSpPr>
        <p:spPr>
          <a:xfrm>
            <a:off x="806368" y="138567"/>
            <a:ext cx="8075203" cy="840316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>
              <a:buNone/>
              <a:defRPr sz="2133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7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1336103" y="1919754"/>
            <a:ext cx="9515311" cy="4116093"/>
          </a:xfrm>
          <a:prstGeom prst="rect">
            <a:avLst/>
          </a:prstGeom>
        </p:spPr>
        <p:txBody>
          <a:bodyPr vert="horz"/>
          <a:lstStyle>
            <a:lvl1pPr marL="150280" marR="0" indent="-15028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5CF"/>
              </a:buClr>
              <a:buSzTx/>
              <a:buFont typeface="Arial"/>
              <a:buChar char="•"/>
              <a:tabLst/>
              <a:defRPr sz="1600">
                <a:solidFill>
                  <a:srgbClr val="47474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Leader: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a </a:t>
            </a:r>
            <a:r>
              <a:rPr lang="en-US" dirty="0" err="1"/>
              <a:t>maximus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, et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vitae.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id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et </a:t>
            </a:r>
            <a:r>
              <a:rPr lang="en-US" dirty="0" err="1"/>
              <a:t>pulvinar</a:t>
            </a:r>
            <a:r>
              <a:rPr lang="en-US" dirty="0"/>
              <a:t> nisi.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,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163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ng_color_bar_wide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00480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71618" y="6391470"/>
            <a:ext cx="590857" cy="416135"/>
          </a:xfrm>
          <a:prstGeom prst="rect">
            <a:avLst/>
          </a:prstGeom>
        </p:spPr>
        <p:txBody>
          <a:bodyPr/>
          <a:lstStyle/>
          <a:p>
            <a:pPr defTabSz="1219170">
              <a:defRPr/>
            </a:pPr>
            <a:fld id="{9B2EED77-FD86-8E4F-B2DE-1BCA452A82A9}" type="slidenum">
              <a:rPr lang="en-US" sz="800" kern="0" smtClean="0">
                <a:solidFill>
                  <a:srgbClr val="474747"/>
                </a:solidFill>
                <a:latin typeface="Arial"/>
                <a:cs typeface="Arial"/>
              </a:rPr>
              <a:pPr defTabSz="1219170">
                <a:defRPr/>
              </a:pPr>
              <a:t>‹#›</a:t>
            </a:fld>
            <a:endParaRPr lang="en-US" sz="800" kern="0" dirty="0">
              <a:solidFill>
                <a:srgbClr val="474747"/>
              </a:solidFill>
              <a:latin typeface="Arial"/>
              <a:cs typeface="Arial"/>
            </a:endParaRPr>
          </a:p>
        </p:txBody>
      </p:sp>
      <p:sp>
        <p:nvSpPr>
          <p:cNvPr id="7" name="Content Placeholder 15"/>
          <p:cNvSpPr>
            <a:spLocks noGrp="1"/>
          </p:cNvSpPr>
          <p:nvPr>
            <p:ph sz="quarter" idx="12" hasCustomPrompt="1"/>
          </p:nvPr>
        </p:nvSpPr>
        <p:spPr>
          <a:xfrm>
            <a:off x="806368" y="138567"/>
            <a:ext cx="8075203" cy="840316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>
              <a:buNone/>
              <a:defRPr sz="2133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1336104" y="1919754"/>
            <a:ext cx="3916808" cy="4116093"/>
          </a:xfrm>
          <a:prstGeom prst="rect">
            <a:avLst/>
          </a:prstGeom>
        </p:spPr>
        <p:txBody>
          <a:bodyPr vert="horz"/>
          <a:lstStyle>
            <a:lvl1pPr marL="150280" marR="0" indent="-15028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5CF"/>
              </a:buClr>
              <a:buSzTx/>
              <a:buFont typeface="Arial"/>
              <a:buChar char="•"/>
              <a:tabLst/>
              <a:defRPr sz="1600">
                <a:solidFill>
                  <a:srgbClr val="47474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Leader: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a </a:t>
            </a:r>
            <a:r>
              <a:rPr lang="en-US" dirty="0" err="1"/>
              <a:t>maximus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, et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vitae.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id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et </a:t>
            </a:r>
            <a:r>
              <a:rPr lang="en-US" dirty="0" err="1"/>
              <a:t>pulvinar</a:t>
            </a:r>
            <a:r>
              <a:rPr lang="en-US" dirty="0"/>
              <a:t> nisi.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,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9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6719269" y="1919754"/>
            <a:ext cx="3916808" cy="4116093"/>
          </a:xfrm>
          <a:prstGeom prst="rect">
            <a:avLst/>
          </a:prstGeom>
        </p:spPr>
        <p:txBody>
          <a:bodyPr vert="horz"/>
          <a:lstStyle>
            <a:lvl1pPr marL="150280" marR="0" indent="-15028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5CF"/>
              </a:buClr>
              <a:buSzTx/>
              <a:buFont typeface="Arial"/>
              <a:buChar char="•"/>
              <a:tabLst/>
              <a:defRPr sz="1600">
                <a:solidFill>
                  <a:srgbClr val="47474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Leader: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a </a:t>
            </a:r>
            <a:r>
              <a:rPr lang="en-US" dirty="0" err="1"/>
              <a:t>maximus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, et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vitae.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id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et </a:t>
            </a:r>
            <a:r>
              <a:rPr lang="en-US" dirty="0" err="1"/>
              <a:t>pulvinar</a:t>
            </a:r>
            <a:r>
              <a:rPr lang="en-US" dirty="0"/>
              <a:t> nisi.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,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683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62BD3-DDCE-4B65-8DE1-FA9873F3B7EE}" type="datetimeFigureOut">
              <a:rPr lang="hu-HU" smtClean="0"/>
              <a:t>2023.11.09.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EAFF-36F6-4596-A332-42CAEF982A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7816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62BD3-DDCE-4B65-8DE1-FA9873F3B7EE}" type="datetimeFigureOut">
              <a:rPr lang="hu-HU" smtClean="0"/>
              <a:t>2023.11.09.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EAFF-36F6-4596-A332-42CAEF982A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729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62BD3-DDCE-4B65-8DE1-FA9873F3B7EE}" type="datetimeFigureOut">
              <a:rPr lang="hu-HU" smtClean="0"/>
              <a:t>2023.11.09.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EAFF-36F6-4596-A332-42CAEF982A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3553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62BD3-DDCE-4B65-8DE1-FA9873F3B7EE}" type="datetimeFigureOut">
              <a:rPr lang="hu-HU" smtClean="0"/>
              <a:t>2023.11.09.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EAFF-36F6-4596-A332-42CAEF982A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2623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62BD3-DDCE-4B65-8DE1-FA9873F3B7EE}" type="datetimeFigureOut">
              <a:rPr lang="hu-HU" smtClean="0"/>
              <a:t>2023.11.09.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EAFF-36F6-4596-A332-42CAEF982A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8032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62BD3-DDCE-4B65-8DE1-FA9873F3B7EE}" type="datetimeFigureOut">
              <a:rPr lang="hu-HU" smtClean="0"/>
              <a:t>2023.11.09.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EAFF-36F6-4596-A332-42CAEF982A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120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62BD3-DDCE-4B65-8DE1-FA9873F3B7EE}" type="datetimeFigureOut">
              <a:rPr lang="hu-HU" smtClean="0"/>
              <a:t>2023.11.09.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EAFF-36F6-4596-A332-42CAEF982A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0363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62BD3-DDCE-4B65-8DE1-FA9873F3B7EE}" type="datetimeFigureOut">
              <a:rPr lang="hu-HU" smtClean="0"/>
              <a:t>2023.11.09.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EAFF-36F6-4596-A332-42CAEF982A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2903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6000">
              <a:schemeClr val="bg1"/>
            </a:gs>
            <a:gs pos="87000">
              <a:schemeClr val="accent3">
                <a:lumMod val="20000"/>
                <a:lumOff val="80000"/>
              </a:schemeClr>
            </a:gs>
            <a:gs pos="40000">
              <a:schemeClr val="accent3">
                <a:lumMod val="20000"/>
                <a:lumOff val="80000"/>
              </a:schemeClr>
            </a:gs>
            <a:gs pos="0">
              <a:srgbClr val="0070C0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62BD3-DDCE-4B65-8DE1-FA9873F3B7EE}" type="datetimeFigureOut">
              <a:rPr lang="hu-HU" smtClean="0"/>
              <a:t>2023.11.09.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EEAFF-36F6-4596-A332-42CAEF982A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410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2E9F49-9A0F-834F-B556-E4F6D5D38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4252" y="24648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„</a:t>
            </a:r>
            <a:r>
              <a:rPr lang="hu-HU" b="1" dirty="0" err="1">
                <a:solidFill>
                  <a:schemeClr val="bg1"/>
                </a:solidFill>
              </a:rPr>
              <a:t>Unhappy</a:t>
            </a:r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err="1">
                <a:solidFill>
                  <a:schemeClr val="bg1"/>
                </a:solidFill>
              </a:rPr>
              <a:t>knee</a:t>
            </a:r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err="1">
                <a:solidFill>
                  <a:schemeClr val="bg1"/>
                </a:solidFill>
              </a:rPr>
              <a:t>arthroplasty</a:t>
            </a:r>
            <a:r>
              <a:rPr lang="hu-HU" b="1" dirty="0">
                <a:solidFill>
                  <a:schemeClr val="bg1"/>
                </a:solidFill>
              </a:rPr>
              <a:t>” – mi lehet az oka? </a:t>
            </a:r>
            <a:br>
              <a:rPr lang="en-US" dirty="0"/>
            </a:b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FEB96A6-B30C-A645-B79E-9FFF754B66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Gimesi Csaba</a:t>
            </a:r>
          </a:p>
          <a:p>
            <a:r>
              <a:rPr lang="hu-HU" dirty="0"/>
              <a:t>Somogy Vármegyei Kaposi Mór Oktató Kórház</a:t>
            </a:r>
          </a:p>
          <a:p>
            <a:r>
              <a:rPr lang="hu-HU" dirty="0"/>
              <a:t>Kaposvár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8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D3ECBD9E-10AE-4AA2-820F-440CC167FB3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defTabSz="1219170">
              <a:defRPr/>
            </a:pPr>
            <a:fld id="{9B2EED77-FD86-8E4F-B2DE-1BCA452A82A9}" type="slidenum">
              <a:rPr lang="en-US" sz="800" kern="0">
                <a:solidFill>
                  <a:srgbClr val="474747"/>
                </a:solidFill>
                <a:latin typeface="Arial"/>
                <a:cs typeface="Arial"/>
              </a:rPr>
              <a:pPr defTabSz="1219170">
                <a:defRPr/>
              </a:pPr>
              <a:t>10</a:t>
            </a:fld>
            <a:endParaRPr lang="en-US" sz="800" kern="0" dirty="0">
              <a:solidFill>
                <a:srgbClr val="474747"/>
              </a:solidFill>
              <a:latin typeface="Arial"/>
              <a:cs typeface="Arial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907C0C3-226D-4FDA-B6C4-899F90C8AF9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7. Punkció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B735C32C-EB77-4F25-B32B-5D5A75F887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8686" y="1969040"/>
            <a:ext cx="9515311" cy="4116093"/>
          </a:xfrm>
        </p:spPr>
        <p:txBody>
          <a:bodyPr/>
          <a:lstStyle/>
          <a:p>
            <a:r>
              <a:rPr lang="hu-HU" sz="2400" dirty="0"/>
              <a:t>Bakteriológiai vizsgálat (14 napos tenyésztés, optimálisan 2x)</a:t>
            </a:r>
          </a:p>
          <a:p>
            <a:r>
              <a:rPr lang="hu-HU" sz="2400" dirty="0"/>
              <a:t>Ízületi folyadék vizsgálata </a:t>
            </a:r>
          </a:p>
          <a:p>
            <a:pPr lvl="1"/>
            <a:r>
              <a:rPr lang="hu-HU" sz="2000" dirty="0"/>
              <a:t>Sejtszám (3000/µl&lt;)  vagy </a:t>
            </a:r>
            <a:r>
              <a:rPr lang="hu-HU" sz="2000" dirty="0" err="1"/>
              <a:t>Leukocyta</a:t>
            </a:r>
            <a:r>
              <a:rPr lang="hu-HU" sz="2000" dirty="0"/>
              <a:t> </a:t>
            </a:r>
            <a:r>
              <a:rPr lang="hu-HU" sz="2000" dirty="0" err="1"/>
              <a:t>észteráz</a:t>
            </a:r>
            <a:r>
              <a:rPr lang="hu-HU" sz="2000" dirty="0"/>
              <a:t> reakció ++ vagy </a:t>
            </a:r>
            <a:r>
              <a:rPr lang="hu-HU" sz="2000" dirty="0" err="1"/>
              <a:t>Alpha</a:t>
            </a:r>
            <a:r>
              <a:rPr lang="hu-HU" sz="2000" dirty="0"/>
              <a:t> </a:t>
            </a:r>
            <a:r>
              <a:rPr lang="hu-HU" sz="2000" dirty="0" err="1"/>
              <a:t>Defensin</a:t>
            </a:r>
            <a:r>
              <a:rPr lang="hu-HU" sz="2000" dirty="0"/>
              <a:t> teszt +  3</a:t>
            </a:r>
          </a:p>
          <a:p>
            <a:pPr lvl="1"/>
            <a:r>
              <a:rPr lang="hu-HU" sz="2000" dirty="0"/>
              <a:t>70 %˂ </a:t>
            </a:r>
            <a:r>
              <a:rPr lang="hu-HU" sz="2000" dirty="0" err="1"/>
              <a:t>polymorfonukleáris</a:t>
            </a:r>
            <a:r>
              <a:rPr lang="hu-HU" sz="2000" dirty="0"/>
              <a:t> sejt) 2</a:t>
            </a:r>
          </a:p>
          <a:p>
            <a:pPr marL="342891" lvl="1" indent="0">
              <a:buNone/>
            </a:pPr>
            <a:endParaRPr lang="hu-HU" sz="2000" dirty="0"/>
          </a:p>
          <a:p>
            <a:pPr marL="609585" lvl="1" indent="0">
              <a:buNone/>
            </a:pPr>
            <a:endParaRPr lang="hu-HU" sz="1467" dirty="0"/>
          </a:p>
        </p:txBody>
      </p:sp>
    </p:spTree>
    <p:extLst>
      <p:ext uri="{BB962C8B-B14F-4D97-AF65-F5344CB8AC3E}">
        <p14:creationId xmlns:p14="http://schemas.microsoft.com/office/powerpoint/2010/main" val="2679528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1F4AD2A5-1E7A-4586-9004-35649979D80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defTabSz="1219170">
              <a:defRPr/>
            </a:pPr>
            <a:fld id="{9B2EED77-FD86-8E4F-B2DE-1BCA452A82A9}" type="slidenum">
              <a:rPr lang="en-US" sz="800" kern="0">
                <a:solidFill>
                  <a:srgbClr val="474747"/>
                </a:solidFill>
                <a:latin typeface="Arial"/>
                <a:cs typeface="Arial"/>
              </a:rPr>
              <a:pPr defTabSz="1219170">
                <a:defRPr/>
              </a:pPr>
              <a:t>11</a:t>
            </a:fld>
            <a:endParaRPr lang="en-US" sz="800" kern="0" dirty="0">
              <a:solidFill>
                <a:srgbClr val="474747"/>
              </a:solidFill>
              <a:latin typeface="Arial"/>
              <a:cs typeface="Arial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905878A-C834-436C-8E85-4ECCA4DCB99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hu-HU" sz="3200" dirty="0"/>
              <a:t>8. Radiológiai vizsgálatok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FF169E9-5C5F-4851-B1CF-3C1C3B7E359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6761" y="1544306"/>
            <a:ext cx="9515311" cy="4116093"/>
          </a:xfrm>
        </p:spPr>
        <p:txBody>
          <a:bodyPr/>
          <a:lstStyle/>
          <a:p>
            <a:r>
              <a:rPr lang="hu-HU" dirty="0"/>
              <a:t>Standard 2 i terheléses felvétel</a:t>
            </a:r>
          </a:p>
          <a:p>
            <a:pPr lvl="1"/>
            <a:r>
              <a:rPr lang="en-US" sz="1600" dirty="0"/>
              <a:t>osteolysis, </a:t>
            </a:r>
            <a:r>
              <a:rPr lang="hu-HU" sz="1600" dirty="0" err="1"/>
              <a:t>radiolucens</a:t>
            </a:r>
            <a:r>
              <a:rPr lang="hu-HU" sz="1600" dirty="0"/>
              <a:t> vonalak</a:t>
            </a:r>
            <a:r>
              <a:rPr lang="en-US" sz="1600" dirty="0"/>
              <a:t>, </a:t>
            </a:r>
            <a:r>
              <a:rPr lang="en-US" sz="1600" dirty="0" err="1"/>
              <a:t>malpositio</a:t>
            </a:r>
            <a:r>
              <a:rPr lang="hu-HU" sz="1600" dirty="0"/>
              <a:t>,  overhang, csontdefektus</a:t>
            </a:r>
            <a:r>
              <a:rPr lang="en-US" sz="1600" dirty="0"/>
              <a:t>,</a:t>
            </a:r>
            <a:r>
              <a:rPr lang="hu-HU" sz="1600" dirty="0"/>
              <a:t> törés</a:t>
            </a:r>
            <a:r>
              <a:rPr lang="en-US" sz="1600" dirty="0"/>
              <a:t>, osteosynthesis</a:t>
            </a:r>
            <a:r>
              <a:rPr lang="hu-HU" sz="1600" dirty="0"/>
              <a:t> anyag, összehasonlítás !</a:t>
            </a:r>
          </a:p>
          <a:p>
            <a:r>
              <a:rPr lang="hu-HU" dirty="0"/>
              <a:t>Álló AP egész végtag felvétel </a:t>
            </a:r>
          </a:p>
          <a:p>
            <a:r>
              <a:rPr lang="hu-HU" dirty="0"/>
              <a:t>Axiális felvétel (Baldini) 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8" name="Kép 7" descr="A képen fekete, ülő, fehér, palack látható&#10;&#10;Automatikusan generált leírás">
            <a:extLst>
              <a:ext uri="{FF2B5EF4-FFF2-40B4-BE49-F238E27FC236}">
                <a16:creationId xmlns:a16="http://schemas.microsoft.com/office/drawing/2014/main" id="{9D185CB4-6872-4DDA-B337-DB74AACEF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2030" y="1901468"/>
            <a:ext cx="811685" cy="4573009"/>
          </a:xfrm>
          <a:prstGeom prst="rect">
            <a:avLst/>
          </a:prstGeom>
        </p:spPr>
      </p:pic>
      <p:pic>
        <p:nvPicPr>
          <p:cNvPr id="10" name="Kép 9" descr="A képen rajz látható&#10;&#10;Automatikusan generált leírás">
            <a:extLst>
              <a:ext uri="{FF2B5EF4-FFF2-40B4-BE49-F238E27FC236}">
                <a16:creationId xmlns:a16="http://schemas.microsoft.com/office/drawing/2014/main" id="{B4186A07-262D-4F66-A303-24B69BE5C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220" y="3213521"/>
            <a:ext cx="1655853" cy="222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197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7F907573-4B6D-43D2-A93F-28711BB3AB0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defTabSz="1219170">
              <a:defRPr/>
            </a:pPr>
            <a:fld id="{9B2EED77-FD86-8E4F-B2DE-1BCA452A82A9}" type="slidenum">
              <a:rPr lang="en-US" sz="800" kern="0">
                <a:solidFill>
                  <a:srgbClr val="474747"/>
                </a:solidFill>
                <a:latin typeface="Arial"/>
                <a:cs typeface="Arial"/>
              </a:rPr>
              <a:pPr defTabSz="1219170">
                <a:defRPr/>
              </a:pPr>
              <a:t>12</a:t>
            </a:fld>
            <a:endParaRPr lang="en-US" sz="800" kern="0" dirty="0">
              <a:solidFill>
                <a:srgbClr val="474747"/>
              </a:solidFill>
              <a:latin typeface="Arial"/>
              <a:cs typeface="Arial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F2E4CDF-AD75-4A43-8728-33C45EF47FF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hu-HU" sz="3200" dirty="0"/>
              <a:t>9.  Speciális képalkotók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961441D2-A877-4209-9E80-F3522127F25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u-HU" dirty="0"/>
              <a:t>CT (komponensek rotációs helyzetének megítélésére)</a:t>
            </a:r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UH, izotóp (nagyon ritkán)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7F4517E7-6DFB-4CD5-8D67-9D87C1E00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585" y="3241781"/>
            <a:ext cx="2601072" cy="2306740"/>
          </a:xfrm>
          <a:prstGeom prst="rect">
            <a:avLst/>
          </a:prstGeom>
        </p:spPr>
      </p:pic>
      <p:pic>
        <p:nvPicPr>
          <p:cNvPr id="8" name="Kép 7" descr="A képen szöveg látható&#10;&#10;Automatikusan generált leírás">
            <a:extLst>
              <a:ext uri="{FF2B5EF4-FFF2-40B4-BE49-F238E27FC236}">
                <a16:creationId xmlns:a16="http://schemas.microsoft.com/office/drawing/2014/main" id="{AB3FCF2C-81E7-43CB-BAC8-D28967593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7492" y="3262210"/>
            <a:ext cx="2601072" cy="2306740"/>
          </a:xfrm>
          <a:prstGeom prst="rect">
            <a:avLst/>
          </a:prstGeom>
        </p:spPr>
      </p:pic>
      <p:pic>
        <p:nvPicPr>
          <p:cNvPr id="10" name="Kép 9" descr="A képen szöveg, eszköz látható&#10;&#10;Automatikusan generált leírás">
            <a:extLst>
              <a:ext uri="{FF2B5EF4-FFF2-40B4-BE49-F238E27FC236}">
                <a16:creationId xmlns:a16="http://schemas.microsoft.com/office/drawing/2014/main" id="{48EB3AD1-F9FF-4D60-B072-3FF139E742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1035" y="3262210"/>
            <a:ext cx="2601072" cy="2306740"/>
          </a:xfrm>
          <a:prstGeom prst="rect">
            <a:avLst/>
          </a:prstGeom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C8AAC494-87A2-4DBF-ADEF-ACBA194DFA48}"/>
              </a:ext>
            </a:extLst>
          </p:cNvPr>
          <p:cNvSpPr txBox="1"/>
          <p:nvPr/>
        </p:nvSpPr>
        <p:spPr>
          <a:xfrm>
            <a:off x="1566391" y="2252694"/>
            <a:ext cx="7258680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67" dirty="0"/>
              <a:t>Berger, RA, </a:t>
            </a:r>
            <a:r>
              <a:rPr lang="hu-HU" sz="1067" dirty="0" err="1"/>
              <a:t>Rubash</a:t>
            </a:r>
            <a:r>
              <a:rPr lang="hu-HU" sz="1067" dirty="0"/>
              <a:t>, HE, </a:t>
            </a:r>
            <a:r>
              <a:rPr lang="hu-HU" sz="1067" dirty="0" err="1"/>
              <a:t>Seel</a:t>
            </a:r>
            <a:r>
              <a:rPr lang="hu-HU" sz="1067" dirty="0"/>
              <a:t>, MJ, Thompson, WH, and </a:t>
            </a:r>
            <a:r>
              <a:rPr lang="hu-HU" sz="1067" dirty="0" err="1"/>
              <a:t>Crossett</a:t>
            </a:r>
            <a:r>
              <a:rPr lang="hu-HU" sz="1067" dirty="0"/>
              <a:t>, LS (1993). </a:t>
            </a:r>
            <a:r>
              <a:rPr lang="hu-HU" sz="1067" dirty="0" err="1"/>
              <a:t>Determining</a:t>
            </a:r>
            <a:r>
              <a:rPr lang="hu-HU" sz="1067" dirty="0"/>
              <a:t> </a:t>
            </a:r>
            <a:r>
              <a:rPr lang="hu-HU" sz="1067" dirty="0" err="1"/>
              <a:t>the</a:t>
            </a:r>
            <a:r>
              <a:rPr lang="hu-HU" sz="1067" dirty="0"/>
              <a:t> </a:t>
            </a:r>
            <a:r>
              <a:rPr lang="hu-HU" sz="1067" dirty="0" err="1"/>
              <a:t>rotational</a:t>
            </a:r>
            <a:r>
              <a:rPr lang="hu-HU" sz="1067" dirty="0"/>
              <a:t> </a:t>
            </a:r>
            <a:r>
              <a:rPr lang="hu-HU" sz="1067" dirty="0" err="1"/>
              <a:t>alignment</a:t>
            </a:r>
            <a:r>
              <a:rPr lang="hu-HU" sz="1067" dirty="0"/>
              <a:t> of </a:t>
            </a:r>
            <a:r>
              <a:rPr lang="hu-HU" sz="1067" dirty="0" err="1"/>
              <a:t>the</a:t>
            </a:r>
            <a:r>
              <a:rPr lang="hu-HU" sz="1067" dirty="0"/>
              <a:t> </a:t>
            </a:r>
            <a:r>
              <a:rPr lang="hu-HU" sz="1067" dirty="0" err="1"/>
              <a:t>femoral</a:t>
            </a:r>
            <a:r>
              <a:rPr lang="hu-HU" sz="1067" dirty="0"/>
              <a:t> </a:t>
            </a:r>
            <a:r>
              <a:rPr lang="hu-HU" sz="1067" dirty="0" err="1"/>
              <a:t>component</a:t>
            </a:r>
            <a:r>
              <a:rPr lang="hu-HU" sz="1067" dirty="0"/>
              <a:t> in </a:t>
            </a:r>
            <a:r>
              <a:rPr lang="hu-HU" sz="1067" dirty="0" err="1"/>
              <a:t>total</a:t>
            </a:r>
            <a:r>
              <a:rPr lang="hu-HU" sz="1067" dirty="0"/>
              <a:t> </a:t>
            </a:r>
            <a:r>
              <a:rPr lang="hu-HU" sz="1067" dirty="0" err="1"/>
              <a:t>knee</a:t>
            </a:r>
            <a:r>
              <a:rPr lang="hu-HU" sz="1067" dirty="0"/>
              <a:t> </a:t>
            </a:r>
            <a:r>
              <a:rPr lang="hu-HU" sz="1067" dirty="0" err="1"/>
              <a:t>arthroplasty</a:t>
            </a:r>
            <a:r>
              <a:rPr lang="hu-HU" sz="1067" dirty="0"/>
              <a:t> </a:t>
            </a:r>
            <a:r>
              <a:rPr lang="hu-HU" sz="1067" dirty="0" err="1"/>
              <a:t>using</a:t>
            </a:r>
            <a:r>
              <a:rPr lang="hu-HU" sz="1067" dirty="0"/>
              <a:t> </a:t>
            </a:r>
            <a:r>
              <a:rPr lang="hu-HU" sz="1067" dirty="0" err="1"/>
              <a:t>the</a:t>
            </a:r>
            <a:r>
              <a:rPr lang="hu-HU" sz="1067" dirty="0"/>
              <a:t> </a:t>
            </a:r>
            <a:r>
              <a:rPr lang="hu-HU" sz="1067" dirty="0" err="1"/>
              <a:t>epicondylar</a:t>
            </a:r>
            <a:r>
              <a:rPr lang="hu-HU" sz="1067" dirty="0"/>
              <a:t> </a:t>
            </a:r>
            <a:r>
              <a:rPr lang="hu-HU" sz="1067" dirty="0" err="1"/>
              <a:t>axis</a:t>
            </a:r>
            <a:r>
              <a:rPr lang="hu-HU" sz="1067" dirty="0"/>
              <a:t>. </a:t>
            </a:r>
            <a:r>
              <a:rPr lang="hu-HU" sz="1067" dirty="0" err="1"/>
              <a:t>Clin</a:t>
            </a:r>
            <a:r>
              <a:rPr lang="hu-HU" sz="1067" dirty="0"/>
              <a:t> </a:t>
            </a:r>
            <a:r>
              <a:rPr lang="hu-HU" sz="1067" dirty="0" err="1"/>
              <a:t>Orthop</a:t>
            </a:r>
            <a:r>
              <a:rPr lang="hu-HU" sz="1067" dirty="0"/>
              <a:t> </a:t>
            </a:r>
            <a:r>
              <a:rPr lang="hu-HU" sz="1067" dirty="0" err="1"/>
              <a:t>Relat</a:t>
            </a:r>
            <a:r>
              <a:rPr lang="hu-HU" sz="1067" dirty="0"/>
              <a:t> </a:t>
            </a:r>
            <a:r>
              <a:rPr lang="hu-HU" sz="1067" dirty="0" err="1"/>
              <a:t>Res</a:t>
            </a:r>
            <a:r>
              <a:rPr lang="hu-HU" sz="1067" dirty="0"/>
              <a:t>, 40-7.</a:t>
            </a:r>
          </a:p>
        </p:txBody>
      </p:sp>
    </p:spTree>
    <p:extLst>
      <p:ext uri="{BB962C8B-B14F-4D97-AF65-F5344CB8AC3E}">
        <p14:creationId xmlns:p14="http://schemas.microsoft.com/office/powerpoint/2010/main" val="1492801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EE9F4EDF-E8A1-4391-B917-B258DEC53AA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defTabSz="1219170">
              <a:defRPr/>
            </a:pPr>
            <a:fld id="{9B2EED77-FD86-8E4F-B2DE-1BCA452A82A9}" type="slidenum">
              <a:rPr lang="en-US" sz="800" kern="0">
                <a:solidFill>
                  <a:srgbClr val="474747"/>
                </a:solidFill>
                <a:latin typeface="Arial"/>
                <a:cs typeface="Arial"/>
              </a:rPr>
              <a:pPr defTabSz="1219170">
                <a:defRPr/>
              </a:pPr>
              <a:t>13</a:t>
            </a:fld>
            <a:endParaRPr lang="en-US" sz="800" kern="0" dirty="0">
              <a:solidFill>
                <a:srgbClr val="474747"/>
              </a:solidFill>
              <a:latin typeface="Arial"/>
              <a:cs typeface="Arial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B1BD555-6EF8-4DB6-8DEC-D4F0CAB3EC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hu-HU" sz="3200" dirty="0"/>
              <a:t>10. Próba konzervatív terápia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3B44D819-CF6F-4E3B-A3D9-3CC3D3504A5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8615" y="1629083"/>
            <a:ext cx="9515311" cy="4116093"/>
          </a:xfrm>
        </p:spPr>
        <p:txBody>
          <a:bodyPr>
            <a:normAutofit/>
          </a:bodyPr>
          <a:lstStyle/>
          <a:p>
            <a:r>
              <a:rPr lang="hu-HU" sz="2800" dirty="0"/>
              <a:t>Minimum 3 hónapig</a:t>
            </a:r>
          </a:p>
          <a:p>
            <a:pPr marL="0" indent="0">
              <a:buNone/>
            </a:pPr>
            <a:r>
              <a:rPr lang="hu-HU" sz="2800" dirty="0"/>
              <a:t>      (fizioterápia, gyógyszeres kezelés)</a:t>
            </a:r>
          </a:p>
        </p:txBody>
      </p:sp>
    </p:spTree>
    <p:extLst>
      <p:ext uri="{BB962C8B-B14F-4D97-AF65-F5344CB8AC3E}">
        <p14:creationId xmlns:p14="http://schemas.microsoft.com/office/powerpoint/2010/main" val="1222485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3967B0C6-8415-4627-856E-879C3A229AF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defTabSz="1219170">
              <a:defRPr/>
            </a:pPr>
            <a:fld id="{9B2EED77-FD86-8E4F-B2DE-1BCA452A82A9}" type="slidenum">
              <a:rPr lang="en-US" sz="800" kern="0">
                <a:solidFill>
                  <a:srgbClr val="474747"/>
                </a:solidFill>
                <a:latin typeface="Arial"/>
                <a:cs typeface="Arial"/>
              </a:rPr>
              <a:pPr defTabSz="1219170">
                <a:defRPr/>
              </a:pPr>
              <a:t>14</a:t>
            </a:fld>
            <a:endParaRPr lang="en-US" sz="800" kern="0" dirty="0">
              <a:solidFill>
                <a:srgbClr val="474747"/>
              </a:solidFill>
              <a:latin typeface="Arial"/>
              <a:cs typeface="Arial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AE8F46B-214A-4046-B246-C38D32FFCA1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hu-HU" dirty="0"/>
              <a:t>Esetbemutatás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EE8D27B-BD95-4A43-A2EF-964C4985DF7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7203" y="1455487"/>
            <a:ext cx="3459955" cy="4116093"/>
          </a:xfrm>
        </p:spPr>
        <p:txBody>
          <a:bodyPr/>
          <a:lstStyle/>
          <a:p>
            <a:r>
              <a:rPr lang="hu-HU" dirty="0"/>
              <a:t>69 éves nő</a:t>
            </a:r>
          </a:p>
          <a:p>
            <a:r>
              <a:rPr lang="hu-HU" dirty="0"/>
              <a:t>2014-ben TEP</a:t>
            </a:r>
          </a:p>
          <a:p>
            <a:r>
              <a:rPr lang="hu-HU" dirty="0"/>
              <a:t>Műtét után folyamatosan panaszos, többször kap </a:t>
            </a:r>
            <a:r>
              <a:rPr lang="hu-HU" dirty="0" err="1"/>
              <a:t>ia</a:t>
            </a:r>
            <a:r>
              <a:rPr lang="hu-HU" dirty="0"/>
              <a:t>. </a:t>
            </a:r>
            <a:r>
              <a:rPr lang="hu-HU" dirty="0" err="1"/>
              <a:t>inj</a:t>
            </a:r>
            <a:r>
              <a:rPr lang="hu-HU" dirty="0"/>
              <a:t>-t.</a:t>
            </a:r>
          </a:p>
          <a:p>
            <a:r>
              <a:rPr lang="hu-HU" dirty="0"/>
              <a:t>2017-ben revíziót terveznek, de később panaszait gerinc eredetűnek véleményezik</a:t>
            </a:r>
          </a:p>
          <a:p>
            <a:r>
              <a:rPr lang="hu-HU" dirty="0"/>
              <a:t>Állandó fájdalom, nyugalomban is</a:t>
            </a:r>
          </a:p>
          <a:p>
            <a:r>
              <a:rPr lang="hu-HU" dirty="0"/>
              <a:t>ROM: 5-95 fok, duzzanat nincs, sebe pp. gyógyult</a:t>
            </a:r>
          </a:p>
          <a:p>
            <a:r>
              <a:rPr lang="hu-HU" dirty="0"/>
              <a:t>Labor: </a:t>
            </a:r>
            <a:r>
              <a:rPr lang="hu-HU" dirty="0" err="1"/>
              <a:t>We</a:t>
            </a:r>
            <a:r>
              <a:rPr lang="hu-HU" dirty="0"/>
              <a:t> 10 mm/h, CRP&lt;1 mg/l</a:t>
            </a:r>
          </a:p>
          <a:p>
            <a:r>
              <a:rPr lang="hu-HU" dirty="0"/>
              <a:t>Leoltás: negatív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787E02F-18B4-4767-8BD8-0494B3F73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845" y="1622907"/>
            <a:ext cx="2060371" cy="4702196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B48814FA-A5C1-4D40-92C7-FA1738D7B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7216" y="1647942"/>
            <a:ext cx="2663717" cy="4652125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62F40F3F-0B54-4193-B0AF-068FE5981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5775" y="1530118"/>
            <a:ext cx="1181096" cy="496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561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3967B0C6-8415-4627-856E-879C3A229AF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defTabSz="1219170">
              <a:defRPr/>
            </a:pPr>
            <a:fld id="{9B2EED77-FD86-8E4F-B2DE-1BCA452A82A9}" type="slidenum">
              <a:rPr lang="en-US" sz="800" kern="0">
                <a:solidFill>
                  <a:srgbClr val="474747"/>
                </a:solidFill>
                <a:latin typeface="Arial"/>
                <a:cs typeface="Arial"/>
              </a:rPr>
              <a:pPr defTabSz="1219170">
                <a:defRPr/>
              </a:pPr>
              <a:t>15</a:t>
            </a:fld>
            <a:endParaRPr lang="en-US" sz="800" kern="0" dirty="0">
              <a:solidFill>
                <a:srgbClr val="474747"/>
              </a:solidFill>
              <a:latin typeface="Arial"/>
              <a:cs typeface="Arial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AE8F46B-214A-4046-B246-C38D32FFCA1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hu-HU" dirty="0"/>
              <a:t>Esetbemutatás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EE8D27B-BD95-4A43-A2EF-964C4985DF7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7203" y="1455487"/>
            <a:ext cx="3459955" cy="4116093"/>
          </a:xfrm>
        </p:spPr>
        <p:txBody>
          <a:bodyPr/>
          <a:lstStyle/>
          <a:p>
            <a:r>
              <a:rPr lang="hu-HU" dirty="0"/>
              <a:t>69 éves nő</a:t>
            </a:r>
          </a:p>
          <a:p>
            <a:r>
              <a:rPr lang="hu-HU" dirty="0"/>
              <a:t>2014-ben TEP</a:t>
            </a:r>
          </a:p>
          <a:p>
            <a:r>
              <a:rPr lang="hu-HU" dirty="0"/>
              <a:t>Műtét után folyamatosan panaszos, többször kap </a:t>
            </a:r>
            <a:r>
              <a:rPr lang="hu-HU" dirty="0" err="1"/>
              <a:t>ia</a:t>
            </a:r>
            <a:r>
              <a:rPr lang="hu-HU" dirty="0"/>
              <a:t>. </a:t>
            </a:r>
            <a:r>
              <a:rPr lang="hu-HU" dirty="0" err="1"/>
              <a:t>inj</a:t>
            </a:r>
            <a:r>
              <a:rPr lang="hu-HU" dirty="0"/>
              <a:t>-t.</a:t>
            </a:r>
          </a:p>
          <a:p>
            <a:r>
              <a:rPr lang="hu-HU" dirty="0"/>
              <a:t>2017-ben revíziót terveznek, de később panaszait gerinc eredetűnek véleményezik</a:t>
            </a:r>
          </a:p>
          <a:p>
            <a:r>
              <a:rPr lang="hu-HU" dirty="0"/>
              <a:t>Állandó fájdalom, nyugalomban is</a:t>
            </a:r>
          </a:p>
          <a:p>
            <a:r>
              <a:rPr lang="hu-HU" dirty="0"/>
              <a:t>ROM: 5-95 fok, duzzanat nincs, sebe pp. gyógyult</a:t>
            </a:r>
          </a:p>
          <a:p>
            <a:r>
              <a:rPr lang="hu-HU" dirty="0"/>
              <a:t>Labor: </a:t>
            </a:r>
            <a:r>
              <a:rPr lang="hu-HU" dirty="0" err="1"/>
              <a:t>We</a:t>
            </a:r>
            <a:r>
              <a:rPr lang="hu-HU" dirty="0"/>
              <a:t> 10 mm/h, CRP&lt;1 mg/l</a:t>
            </a:r>
          </a:p>
          <a:p>
            <a:r>
              <a:rPr lang="hu-HU" dirty="0"/>
              <a:t>Leoltás: negatív</a:t>
            </a:r>
          </a:p>
          <a:p>
            <a:r>
              <a:rPr lang="hu-HU" dirty="0" err="1"/>
              <a:t>Tibialis</a:t>
            </a:r>
            <a:r>
              <a:rPr lang="hu-HU" dirty="0"/>
              <a:t> komponens 15 fokos </a:t>
            </a:r>
            <a:r>
              <a:rPr lang="hu-HU" dirty="0" err="1"/>
              <a:t>berotatio</a:t>
            </a:r>
            <a:endParaRPr lang="hu-HU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66D4D49C-80BF-4508-86F3-30B1DCDD5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834" y="2325362"/>
            <a:ext cx="3567775" cy="3567775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013EEB96-3788-4C49-852E-F8346631E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510" y="2337474"/>
            <a:ext cx="3624293" cy="362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3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3967B0C6-8415-4627-856E-879C3A229AF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defTabSz="1219170">
              <a:defRPr/>
            </a:pPr>
            <a:fld id="{9B2EED77-FD86-8E4F-B2DE-1BCA452A82A9}" type="slidenum">
              <a:rPr lang="en-US" sz="800" kern="0">
                <a:solidFill>
                  <a:srgbClr val="474747"/>
                </a:solidFill>
                <a:latin typeface="Arial"/>
                <a:cs typeface="Arial"/>
              </a:rPr>
              <a:pPr defTabSz="1219170">
                <a:defRPr/>
              </a:pPr>
              <a:t>16</a:t>
            </a:fld>
            <a:endParaRPr lang="en-US" sz="800" kern="0" dirty="0">
              <a:solidFill>
                <a:srgbClr val="474747"/>
              </a:solidFill>
              <a:latin typeface="Arial"/>
              <a:cs typeface="Arial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AE8F46B-214A-4046-B246-C38D32FFCA1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hu-HU" dirty="0"/>
              <a:t>Esetbemutatás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EE8D27B-BD95-4A43-A2EF-964C4985DF7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7203" y="1455487"/>
            <a:ext cx="3459955" cy="4116093"/>
          </a:xfrm>
        </p:spPr>
        <p:txBody>
          <a:bodyPr/>
          <a:lstStyle/>
          <a:p>
            <a:r>
              <a:rPr lang="hu-HU" dirty="0"/>
              <a:t>Revízió: </a:t>
            </a:r>
            <a:r>
              <a:rPr lang="hu-HU" dirty="0" err="1"/>
              <a:t>femoralis</a:t>
            </a:r>
            <a:r>
              <a:rPr lang="hu-HU" dirty="0"/>
              <a:t> és </a:t>
            </a:r>
            <a:r>
              <a:rPr lang="hu-HU" dirty="0" err="1"/>
              <a:t>tibialis</a:t>
            </a:r>
            <a:r>
              <a:rPr lang="hu-HU" dirty="0"/>
              <a:t> szártoldalék, LPS </a:t>
            </a:r>
            <a:r>
              <a:rPr lang="hu-HU" dirty="0" err="1"/>
              <a:t>insert</a:t>
            </a:r>
            <a:endParaRPr lang="hu-HU" dirty="0"/>
          </a:p>
          <a:p>
            <a:r>
              <a:rPr lang="hu-HU" dirty="0"/>
              <a:t>Műtéti leoltások negatívak 5/5</a:t>
            </a:r>
          </a:p>
          <a:p>
            <a:r>
              <a:rPr lang="hu-HU" dirty="0"/>
              <a:t>1 éves kontroll: panaszmentes, ROM 0-110 fok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A48B4B6-34DD-4A5A-9299-98254DE68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7658" y="1349068"/>
            <a:ext cx="2036901" cy="5354963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155907A2-5E7D-4B38-846F-8EDAC1E45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4557" y="1312053"/>
            <a:ext cx="2819192" cy="539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046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38895277-8F6B-4F8E-8492-497E0D311EF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defTabSz="1219170">
              <a:defRPr/>
            </a:pPr>
            <a:fld id="{9B2EED77-FD86-8E4F-B2DE-1BCA452A82A9}" type="slidenum">
              <a:rPr lang="en-US" sz="800" kern="0">
                <a:solidFill>
                  <a:srgbClr val="474747"/>
                </a:solidFill>
                <a:latin typeface="Arial"/>
                <a:cs typeface="Arial"/>
              </a:rPr>
              <a:pPr defTabSz="1219170">
                <a:defRPr/>
              </a:pPr>
              <a:t>17</a:t>
            </a:fld>
            <a:endParaRPr lang="en-US" sz="800" kern="0" dirty="0">
              <a:solidFill>
                <a:srgbClr val="474747"/>
              </a:solidFill>
              <a:latin typeface="Arial"/>
              <a:cs typeface="Arial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D3B0C59-7B07-49D3-9B76-DD4EE90ACCE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algn="ctr"/>
            <a:r>
              <a:rPr lang="hu-HU" sz="3200" b="1" dirty="0"/>
              <a:t>Összefoglalás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FE9AE99-4BED-48D1-86CE-ACE882E61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8501" y="1592750"/>
            <a:ext cx="9515311" cy="4116093"/>
          </a:xfrm>
        </p:spPr>
        <p:txBody>
          <a:bodyPr/>
          <a:lstStyle/>
          <a:p>
            <a:r>
              <a:rPr lang="hu-HU" dirty="0"/>
              <a:t>Az esetek 95 %-</a:t>
            </a:r>
            <a:r>
              <a:rPr lang="hu-HU" dirty="0" err="1"/>
              <a:t>ában</a:t>
            </a:r>
            <a:r>
              <a:rPr lang="hu-HU" dirty="0"/>
              <a:t> a fájdalom oka kideríthető</a:t>
            </a:r>
          </a:p>
          <a:p>
            <a:r>
              <a:rPr lang="hu-HU" dirty="0"/>
              <a:t>30 % nem akar revíziós műtétet</a:t>
            </a:r>
          </a:p>
          <a:p>
            <a:pPr marL="0" indent="0">
              <a:buNone/>
            </a:pPr>
            <a:r>
              <a:rPr lang="hu-HU" dirty="0"/>
              <a:t>       1. konzervatív kezelésre javul 2. panaszai </a:t>
            </a:r>
            <a:r>
              <a:rPr lang="hu-HU" dirty="0" err="1"/>
              <a:t>tolerálhatóak</a:t>
            </a:r>
            <a:endParaRPr lang="hu-HU" dirty="0"/>
          </a:p>
          <a:p>
            <a:r>
              <a:rPr lang="hu-HU" dirty="0"/>
              <a:t>65 % revízió</a:t>
            </a:r>
          </a:p>
          <a:p>
            <a:pPr marL="0" indent="0">
              <a:buNone/>
            </a:pPr>
            <a:r>
              <a:rPr lang="hu-HU" dirty="0"/>
              <a:t>    54% </a:t>
            </a:r>
            <a:r>
              <a:rPr lang="hu-HU" dirty="0" err="1"/>
              <a:t>malrotatio</a:t>
            </a:r>
            <a:r>
              <a:rPr lang="hu-HU" dirty="0"/>
              <a:t>, 41% </a:t>
            </a:r>
            <a:r>
              <a:rPr lang="hu-HU" dirty="0" err="1"/>
              <a:t>frontalis</a:t>
            </a:r>
            <a:r>
              <a:rPr lang="hu-HU" dirty="0"/>
              <a:t> tengelyeltérés, 36% instabilitás v. merevség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b="1" dirty="0"/>
              <a:t>Revíziót csak az ok biztos ismeretében szabad végezni !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47835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defTabSz="1219170">
              <a:defRPr/>
            </a:pPr>
            <a:fld id="{9B2EED77-FD86-8E4F-B2DE-1BCA452A82A9}" type="slidenum">
              <a:rPr lang="en-US" sz="800" kern="0">
                <a:solidFill>
                  <a:srgbClr val="474747"/>
                </a:solidFill>
                <a:latin typeface="Arial"/>
                <a:cs typeface="Arial"/>
              </a:rPr>
              <a:pPr defTabSz="1219170">
                <a:defRPr/>
              </a:pPr>
              <a:t>18</a:t>
            </a:fld>
            <a:endParaRPr lang="en-US" sz="800" kern="0" dirty="0">
              <a:solidFill>
                <a:srgbClr val="474747"/>
              </a:solidFill>
              <a:latin typeface="Arial"/>
              <a:cs typeface="Arial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B0393476-D2E5-4A6B-9017-EC0DE0CF3976}"/>
              </a:ext>
            </a:extLst>
          </p:cNvPr>
          <p:cNvSpPr txBox="1"/>
          <p:nvPr/>
        </p:nvSpPr>
        <p:spPr>
          <a:xfrm>
            <a:off x="290672" y="2875001"/>
            <a:ext cx="106843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400" dirty="0"/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2513457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D7732451-9482-43A1-A86E-1E02ACA4ADC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defTabSz="1219170">
              <a:defRPr/>
            </a:pPr>
            <a:fld id="{9B2EED77-FD86-8E4F-B2DE-1BCA452A82A9}" type="slidenum">
              <a:rPr lang="en-US" sz="800" kern="0">
                <a:solidFill>
                  <a:srgbClr val="474747"/>
                </a:solidFill>
                <a:latin typeface="Arial"/>
                <a:cs typeface="Arial"/>
              </a:rPr>
              <a:pPr defTabSz="1219170">
                <a:defRPr/>
              </a:pPr>
              <a:t>2</a:t>
            </a:fld>
            <a:endParaRPr lang="en-US" sz="800" kern="0" dirty="0">
              <a:solidFill>
                <a:srgbClr val="474747"/>
              </a:solidFill>
              <a:latin typeface="Arial"/>
              <a:cs typeface="Arial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472F5E8-14C0-4B2E-BC85-B4E96CAC34D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hu-HU" sz="2667" b="1" dirty="0"/>
              <a:t>Térdprotézis műtét utáni fájdalom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050089C-4AE3-411B-B65A-9F8963F9C7D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u-HU" dirty="0"/>
              <a:t>Térdprotézises betegek 20%-át érinti</a:t>
            </a:r>
          </a:p>
          <a:p>
            <a:r>
              <a:rPr lang="hu-HU" dirty="0"/>
              <a:t>Orvosi, szociális, jogi probléma</a:t>
            </a:r>
          </a:p>
          <a:p>
            <a:r>
              <a:rPr lang="hu-HU" dirty="0"/>
              <a:t>Okok</a:t>
            </a:r>
          </a:p>
          <a:p>
            <a:pPr lvl="1"/>
            <a:r>
              <a:rPr lang="hu-HU" sz="1600" dirty="0" err="1">
                <a:solidFill>
                  <a:srgbClr val="323232"/>
                </a:solidFill>
              </a:rPr>
              <a:t>Intraarticularis</a:t>
            </a:r>
            <a:endParaRPr lang="hu-HU" sz="1600" dirty="0">
              <a:solidFill>
                <a:srgbClr val="323232"/>
              </a:solidFill>
            </a:endParaRPr>
          </a:p>
          <a:p>
            <a:pPr lvl="2"/>
            <a:r>
              <a:rPr lang="hu-HU" sz="1300" dirty="0" err="1">
                <a:solidFill>
                  <a:srgbClr val="323232"/>
                </a:solidFill>
              </a:rPr>
              <a:t>Infectio</a:t>
            </a:r>
            <a:endParaRPr lang="hu-HU" sz="1300" dirty="0">
              <a:solidFill>
                <a:srgbClr val="323232"/>
              </a:solidFill>
            </a:endParaRPr>
          </a:p>
          <a:p>
            <a:pPr lvl="2"/>
            <a:r>
              <a:rPr lang="hu-HU" sz="1300" dirty="0" err="1">
                <a:solidFill>
                  <a:srgbClr val="323232"/>
                </a:solidFill>
              </a:rPr>
              <a:t>Asepticus</a:t>
            </a:r>
            <a:r>
              <a:rPr lang="hu-HU" sz="1300" dirty="0">
                <a:solidFill>
                  <a:srgbClr val="323232"/>
                </a:solidFill>
              </a:rPr>
              <a:t> lazulás</a:t>
            </a:r>
          </a:p>
          <a:p>
            <a:pPr lvl="2"/>
            <a:r>
              <a:rPr lang="hu-HU" sz="1300" dirty="0">
                <a:solidFill>
                  <a:srgbClr val="323232"/>
                </a:solidFill>
              </a:rPr>
              <a:t>Polietilén kopás</a:t>
            </a:r>
          </a:p>
          <a:p>
            <a:pPr lvl="2"/>
            <a:r>
              <a:rPr lang="hu-HU" sz="1300" dirty="0" err="1">
                <a:solidFill>
                  <a:srgbClr val="323232"/>
                </a:solidFill>
              </a:rPr>
              <a:t>Patellofemoralis</a:t>
            </a:r>
            <a:r>
              <a:rPr lang="hu-HU" sz="1300" dirty="0">
                <a:solidFill>
                  <a:srgbClr val="323232"/>
                </a:solidFill>
              </a:rPr>
              <a:t> problémák</a:t>
            </a:r>
          </a:p>
          <a:p>
            <a:pPr lvl="2"/>
            <a:r>
              <a:rPr lang="hu-HU" sz="1300" dirty="0">
                <a:solidFill>
                  <a:srgbClr val="323232"/>
                </a:solidFill>
              </a:rPr>
              <a:t>Instabilitás</a:t>
            </a:r>
          </a:p>
          <a:p>
            <a:pPr lvl="1"/>
            <a:r>
              <a:rPr lang="hu-HU" sz="1600" dirty="0" err="1">
                <a:solidFill>
                  <a:srgbClr val="323232"/>
                </a:solidFill>
              </a:rPr>
              <a:t>Extraarticularis</a:t>
            </a:r>
            <a:endParaRPr lang="hu-HU" sz="1600" dirty="0">
              <a:solidFill>
                <a:srgbClr val="323232"/>
              </a:solidFill>
            </a:endParaRPr>
          </a:p>
          <a:p>
            <a:pPr lvl="2"/>
            <a:r>
              <a:rPr lang="hu-HU" sz="1300" dirty="0">
                <a:solidFill>
                  <a:srgbClr val="323232"/>
                </a:solidFill>
              </a:rPr>
              <a:t>Csípő</a:t>
            </a:r>
          </a:p>
          <a:p>
            <a:pPr lvl="2"/>
            <a:r>
              <a:rPr lang="hu-HU" sz="1300" dirty="0" err="1">
                <a:solidFill>
                  <a:srgbClr val="323232"/>
                </a:solidFill>
              </a:rPr>
              <a:t>Lumbalis</a:t>
            </a:r>
            <a:r>
              <a:rPr lang="hu-HU" sz="1300" dirty="0">
                <a:solidFill>
                  <a:srgbClr val="323232"/>
                </a:solidFill>
              </a:rPr>
              <a:t> gerinc</a:t>
            </a:r>
          </a:p>
          <a:p>
            <a:pPr lvl="1"/>
            <a:r>
              <a:rPr lang="hu-HU" sz="1600" dirty="0">
                <a:solidFill>
                  <a:srgbClr val="323232"/>
                </a:solidFill>
              </a:rPr>
              <a:t>Beteggel kapcsolatos</a:t>
            </a:r>
          </a:p>
          <a:p>
            <a:pPr lvl="1"/>
            <a:r>
              <a:rPr lang="hu-HU" sz="1600" dirty="0">
                <a:solidFill>
                  <a:srgbClr val="323232"/>
                </a:solidFill>
              </a:rPr>
              <a:t>Kombinált</a:t>
            </a:r>
          </a:p>
          <a:p>
            <a:pPr marL="609585" lvl="1" indent="0">
              <a:buNone/>
            </a:pP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4056170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defTabSz="1219170">
              <a:defRPr/>
            </a:pPr>
            <a:fld id="{9B2EED77-FD86-8E4F-B2DE-1BCA452A82A9}" type="slidenum">
              <a:rPr lang="en-US" sz="800" kern="0">
                <a:solidFill>
                  <a:srgbClr val="474747"/>
                </a:solidFill>
                <a:latin typeface="Arial"/>
                <a:cs typeface="Arial"/>
              </a:rPr>
              <a:pPr defTabSz="1219170">
                <a:defRPr/>
              </a:pPr>
              <a:t>3</a:t>
            </a:fld>
            <a:endParaRPr lang="en-US" sz="800" kern="0" dirty="0">
              <a:solidFill>
                <a:srgbClr val="474747"/>
              </a:solidFill>
              <a:latin typeface="Arial"/>
              <a:cs typeface="Arial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59673" y="1387191"/>
            <a:ext cx="9515311" cy="14021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The painful knee after TKA: A diagnostic algorithm for failure analysis</a:t>
            </a:r>
            <a:endParaRPr lang="hu-HU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Knee Surgery Sports Traumatology Arthroscopy · September 2011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DOI: 10.1007/s00167-011-1634-6</a:t>
            </a:r>
            <a:endParaRPr lang="hu-H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DE" dirty="0">
                <a:solidFill>
                  <a:schemeClr val="tx1"/>
                </a:solidFill>
              </a:rPr>
              <a:t>S. Hofmann</a:t>
            </a:r>
            <a:r>
              <a:rPr lang="hu-HU" dirty="0">
                <a:solidFill>
                  <a:schemeClr val="tx1"/>
                </a:solidFill>
              </a:rPr>
              <a:t>, </a:t>
            </a:r>
            <a:r>
              <a:rPr lang="de-DE" dirty="0">
                <a:solidFill>
                  <a:schemeClr val="tx1"/>
                </a:solidFill>
              </a:rPr>
              <a:t>G. Seitlinger</a:t>
            </a:r>
            <a:r>
              <a:rPr lang="hu-HU" dirty="0">
                <a:solidFill>
                  <a:schemeClr val="tx1"/>
                </a:solidFill>
              </a:rPr>
              <a:t>, </a:t>
            </a:r>
            <a:r>
              <a:rPr lang="de-DE" dirty="0">
                <a:solidFill>
                  <a:schemeClr val="tx1"/>
                </a:solidFill>
              </a:rPr>
              <a:t>O. </a:t>
            </a:r>
            <a:r>
              <a:rPr lang="de-DE" dirty="0" err="1">
                <a:solidFill>
                  <a:schemeClr val="tx1"/>
                </a:solidFill>
              </a:rPr>
              <a:t>Djahani</a:t>
            </a:r>
            <a:r>
              <a:rPr lang="hu-HU" dirty="0">
                <a:solidFill>
                  <a:schemeClr val="tx1"/>
                </a:solidFill>
              </a:rPr>
              <a:t>, </a:t>
            </a:r>
            <a:r>
              <a:rPr lang="de-DE" dirty="0">
                <a:solidFill>
                  <a:schemeClr val="tx1"/>
                </a:solidFill>
              </a:rPr>
              <a:t>M. Pietsch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22BA5F6C-6B23-48E7-94A1-2BE67A312F31}"/>
              </a:ext>
            </a:extLst>
          </p:cNvPr>
          <p:cNvSpPr txBox="1"/>
          <p:nvPr/>
        </p:nvSpPr>
        <p:spPr>
          <a:xfrm>
            <a:off x="931253" y="2789382"/>
            <a:ext cx="9938327" cy="4442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hu-HU" sz="1867" dirty="0"/>
              <a:t>Anamnézis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hu-HU" sz="1867" dirty="0"/>
              <a:t>Fájdalom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hu-HU" sz="1867" dirty="0"/>
              <a:t>Pszichés status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hu-HU" sz="1867" dirty="0"/>
              <a:t>Fizikális vizsgálat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hu-HU" sz="1867" dirty="0" err="1"/>
              <a:t>Infiltratio</a:t>
            </a:r>
            <a:endParaRPr lang="hu-HU" sz="1867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hu-HU" sz="1867" dirty="0"/>
              <a:t>Laborvizsgálat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hu-HU" sz="1867" dirty="0"/>
              <a:t>Punkció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hu-HU" sz="1867" dirty="0"/>
              <a:t>Röntgen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hu-HU" sz="1867" dirty="0"/>
              <a:t>Egyéb képalkotók (CT)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hu-HU" sz="1867" dirty="0"/>
              <a:t>Próba konzervatív terápia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hu-HU" sz="2400" dirty="0"/>
          </a:p>
          <a:p>
            <a:pPr marL="380990" indent="-380990">
              <a:buFont typeface="Arial" panose="020B0604020202020204" pitchFamily="34" charset="0"/>
              <a:buChar char="•"/>
            </a:pPr>
            <a:endParaRPr lang="hu-HU" sz="2400" dirty="0"/>
          </a:p>
          <a:p>
            <a:pPr marL="380990" indent="-380990">
              <a:buFont typeface="Arial" panose="020B0604020202020204" pitchFamily="34" charset="0"/>
              <a:buChar char="•"/>
            </a:pPr>
            <a:endParaRPr lang="hu-HU" sz="2400" dirty="0"/>
          </a:p>
          <a:p>
            <a:pPr marL="380990" indent="-380990">
              <a:buFont typeface="Arial" panose="020B0604020202020204" pitchFamily="34" charset="0"/>
              <a:buChar char="•"/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726605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29BE99E2-A2CB-4EE1-A1BA-C88E6537F2B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defTabSz="1219170">
              <a:defRPr/>
            </a:pPr>
            <a:fld id="{9B2EED77-FD86-8E4F-B2DE-1BCA452A82A9}" type="slidenum">
              <a:rPr lang="en-US" sz="800" kern="0">
                <a:solidFill>
                  <a:srgbClr val="474747"/>
                </a:solidFill>
                <a:latin typeface="Arial"/>
                <a:cs typeface="Arial"/>
              </a:rPr>
              <a:pPr defTabSz="1219170">
                <a:defRPr/>
              </a:pPr>
              <a:t>4</a:t>
            </a:fld>
            <a:endParaRPr lang="en-US" sz="800" kern="0" dirty="0">
              <a:solidFill>
                <a:srgbClr val="474747"/>
              </a:solidFill>
              <a:latin typeface="Arial"/>
              <a:cs typeface="Arial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95310A2-A843-4E57-BE26-BD5902C917E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hu-HU" sz="3200" dirty="0"/>
              <a:t>1.</a:t>
            </a:r>
            <a:r>
              <a:rPr lang="hu-HU" dirty="0"/>
              <a:t> </a:t>
            </a:r>
            <a:r>
              <a:rPr lang="hu-HU" sz="3600" dirty="0"/>
              <a:t>Kiterjesztett anamnézis</a:t>
            </a:r>
            <a:endParaRPr lang="hu-HU" dirty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B20FF6F-47DA-4060-8457-0EA116EE9D1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26686" y="1836626"/>
            <a:ext cx="9515311" cy="4116093"/>
          </a:xfrm>
        </p:spPr>
        <p:txBody>
          <a:bodyPr/>
          <a:lstStyle/>
          <a:p>
            <a:r>
              <a:rPr lang="hu-HU" sz="2800" dirty="0"/>
              <a:t>Dokumentáció (zárójelentések, műtéti leírások, </a:t>
            </a:r>
            <a:r>
              <a:rPr lang="hu-HU" sz="2800" dirty="0" err="1"/>
              <a:t>rtg</a:t>
            </a:r>
            <a:r>
              <a:rPr lang="hu-HU" sz="2800" dirty="0"/>
              <a:t>. felvételek, korábbi laborleletek, leoltási eredmények)</a:t>
            </a:r>
          </a:p>
          <a:p>
            <a:r>
              <a:rPr lang="hu-HU" sz="2800" dirty="0"/>
              <a:t>Szociális helyzet (foglalkozás, táppénz, családi helyzet)</a:t>
            </a:r>
          </a:p>
          <a:p>
            <a:r>
              <a:rPr lang="hu-HU" sz="2800" dirty="0"/>
              <a:t>Sporttevékenység, műtéti elvárások</a:t>
            </a:r>
          </a:p>
          <a:p>
            <a:r>
              <a:rPr lang="hu-HU" sz="2800" dirty="0"/>
              <a:t>Allergia, CRPS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70451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E7D5114B-6091-4821-9E7E-0A034D3C41A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defTabSz="1219170">
              <a:defRPr/>
            </a:pPr>
            <a:fld id="{9B2EED77-FD86-8E4F-B2DE-1BCA452A82A9}" type="slidenum">
              <a:rPr lang="en-US" sz="800" kern="0">
                <a:solidFill>
                  <a:srgbClr val="474747"/>
                </a:solidFill>
                <a:latin typeface="Arial"/>
                <a:cs typeface="Arial"/>
              </a:rPr>
              <a:pPr defTabSz="1219170">
                <a:defRPr/>
              </a:pPr>
              <a:t>5</a:t>
            </a:fld>
            <a:endParaRPr lang="en-US" sz="800" kern="0" dirty="0">
              <a:solidFill>
                <a:srgbClr val="474747"/>
              </a:solidFill>
              <a:latin typeface="Arial"/>
              <a:cs typeface="Arial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FC195D2-6219-4184-A0CF-BA1A261DE5E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hu-HU" sz="3200" dirty="0"/>
              <a:t>2. Fájdalom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8D40B91-F69D-4340-AAF2-BA6F8835D4F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5577" y="1532194"/>
            <a:ext cx="9515311" cy="4116093"/>
          </a:xfrm>
        </p:spPr>
        <p:txBody>
          <a:bodyPr>
            <a:normAutofit/>
          </a:bodyPr>
          <a:lstStyle/>
          <a:p>
            <a:r>
              <a:rPr lang="hu-HU" sz="2000" dirty="0"/>
              <a:t>Éjszakai és nyugalmi fájdalom (infekció, </a:t>
            </a:r>
            <a:r>
              <a:rPr lang="hu-HU" sz="2000" dirty="0" err="1"/>
              <a:t>neurogén</a:t>
            </a:r>
            <a:r>
              <a:rPr lang="hu-HU" sz="2000" dirty="0"/>
              <a:t>, CRPS)</a:t>
            </a:r>
          </a:p>
          <a:p>
            <a:r>
              <a:rPr lang="hu-HU" sz="2000" dirty="0"/>
              <a:t>Fájdalom </a:t>
            </a:r>
            <a:r>
              <a:rPr lang="hu-HU" sz="2000" dirty="0" err="1"/>
              <a:t>lépcsőnjáráskor</a:t>
            </a:r>
            <a:r>
              <a:rPr lang="hu-HU" sz="2000" dirty="0"/>
              <a:t> és székből való felálláskor (</a:t>
            </a:r>
            <a:r>
              <a:rPr lang="hu-HU" sz="2000" dirty="0" err="1"/>
              <a:t>flexios</a:t>
            </a:r>
            <a:r>
              <a:rPr lang="hu-HU" sz="2000" dirty="0"/>
              <a:t> </a:t>
            </a:r>
            <a:r>
              <a:rPr lang="hu-HU" sz="2000" dirty="0" err="1"/>
              <a:t>gap</a:t>
            </a:r>
            <a:r>
              <a:rPr lang="hu-HU" sz="2000" dirty="0"/>
              <a:t> instabilitás, </a:t>
            </a:r>
            <a:r>
              <a:rPr lang="hu-HU" sz="2000" dirty="0" err="1"/>
              <a:t>femur</a:t>
            </a:r>
            <a:r>
              <a:rPr lang="hu-HU" sz="2000" dirty="0"/>
              <a:t> </a:t>
            </a:r>
            <a:r>
              <a:rPr lang="hu-HU" sz="2000" dirty="0" err="1"/>
              <a:t>malrotatio</a:t>
            </a:r>
            <a:r>
              <a:rPr lang="hu-HU" sz="2000" dirty="0"/>
              <a:t>)</a:t>
            </a:r>
          </a:p>
          <a:p>
            <a:r>
              <a:rPr lang="hu-HU" sz="2000" dirty="0"/>
              <a:t>Elülső térdfájdalom (</a:t>
            </a:r>
            <a:r>
              <a:rPr lang="hu-HU" sz="2000" dirty="0" err="1"/>
              <a:t>patella</a:t>
            </a:r>
            <a:r>
              <a:rPr lang="hu-HU" sz="2000" dirty="0"/>
              <a:t> </a:t>
            </a:r>
            <a:r>
              <a:rPr lang="hu-HU" sz="2000" dirty="0" err="1"/>
              <a:t>maltracking</a:t>
            </a:r>
            <a:r>
              <a:rPr lang="hu-HU" sz="2000" dirty="0"/>
              <a:t>, </a:t>
            </a:r>
            <a:r>
              <a:rPr lang="hu-HU" sz="2000" dirty="0" err="1"/>
              <a:t>tendinitis</a:t>
            </a:r>
            <a:r>
              <a:rPr lang="hu-HU" sz="2000" dirty="0"/>
              <a:t>, </a:t>
            </a:r>
            <a:r>
              <a:rPr lang="hu-HU" sz="2000" dirty="0" err="1"/>
              <a:t>neurinoma</a:t>
            </a:r>
            <a:r>
              <a:rPr lang="hu-HU" sz="2000" dirty="0"/>
              <a:t>)</a:t>
            </a:r>
          </a:p>
          <a:p>
            <a:r>
              <a:rPr lang="hu-HU" sz="2000" dirty="0"/>
              <a:t>Hátsó térdfájdalom (hátsó lágyrész feszesség, </a:t>
            </a:r>
            <a:r>
              <a:rPr lang="hu-HU" sz="2000" dirty="0" err="1"/>
              <a:t>popliteus</a:t>
            </a:r>
            <a:r>
              <a:rPr lang="hu-HU" sz="2000" dirty="0"/>
              <a:t> </a:t>
            </a:r>
            <a:r>
              <a:rPr lang="hu-HU" sz="2000" dirty="0" err="1"/>
              <a:t>tendinitis</a:t>
            </a:r>
            <a:r>
              <a:rPr lang="hu-HU" sz="2000" dirty="0"/>
              <a:t>)</a:t>
            </a:r>
          </a:p>
          <a:p>
            <a:r>
              <a:rPr lang="hu-HU" sz="2000" dirty="0"/>
              <a:t>Fájdalom teljes </a:t>
            </a:r>
            <a:r>
              <a:rPr lang="hu-HU" sz="2000" dirty="0" err="1"/>
              <a:t>extensióban</a:t>
            </a:r>
            <a:r>
              <a:rPr lang="hu-HU" sz="2000" dirty="0"/>
              <a:t> (elülső lágyrész </a:t>
            </a:r>
            <a:r>
              <a:rPr lang="hu-HU" sz="2000" dirty="0" err="1"/>
              <a:t>impingement</a:t>
            </a:r>
            <a:r>
              <a:rPr lang="hu-HU" sz="2000" dirty="0"/>
              <a:t>, hátsó lágyrész feszesség, feszes </a:t>
            </a:r>
            <a:r>
              <a:rPr lang="hu-HU" sz="2000" dirty="0" err="1"/>
              <a:t>extensios</a:t>
            </a:r>
            <a:r>
              <a:rPr lang="hu-HU" sz="2000" dirty="0"/>
              <a:t> </a:t>
            </a:r>
            <a:r>
              <a:rPr lang="hu-HU" sz="2000" dirty="0" err="1"/>
              <a:t>gap</a:t>
            </a:r>
            <a:r>
              <a:rPr lang="hu-HU" sz="2000" dirty="0"/>
              <a:t>)</a:t>
            </a:r>
          </a:p>
          <a:p>
            <a:r>
              <a:rPr lang="hu-HU" sz="2000" dirty="0"/>
              <a:t>Fájdalom teljes flexióban (hátsó </a:t>
            </a:r>
            <a:r>
              <a:rPr lang="hu-HU" sz="2000" dirty="0" err="1"/>
              <a:t>impingement</a:t>
            </a:r>
            <a:r>
              <a:rPr lang="hu-HU" sz="2000" dirty="0"/>
              <a:t>, </a:t>
            </a:r>
            <a:r>
              <a:rPr lang="hu-HU" sz="2000" dirty="0" err="1"/>
              <a:t>patella</a:t>
            </a:r>
            <a:r>
              <a:rPr lang="hu-HU" sz="2000" dirty="0"/>
              <a:t> </a:t>
            </a:r>
            <a:r>
              <a:rPr lang="hu-HU" sz="2000" dirty="0" err="1"/>
              <a:t>impingement</a:t>
            </a:r>
            <a:r>
              <a:rPr lang="hu-HU" sz="2000" dirty="0"/>
              <a:t> vagy </a:t>
            </a:r>
            <a:r>
              <a:rPr lang="hu-HU" sz="2000" dirty="0" err="1"/>
              <a:t>overstuff</a:t>
            </a:r>
            <a:r>
              <a:rPr lang="hu-HU" sz="2000" dirty="0"/>
              <a:t>)</a:t>
            </a:r>
          </a:p>
          <a:p>
            <a:r>
              <a:rPr lang="hu-HU" sz="2000" dirty="0"/>
              <a:t>Indítási fájdalom (lazulás)</a:t>
            </a:r>
          </a:p>
          <a:p>
            <a:r>
              <a:rPr lang="hu-HU" sz="2000" dirty="0"/>
              <a:t>Terhelési fájdalom (mechanikai ok)</a:t>
            </a:r>
          </a:p>
        </p:txBody>
      </p:sp>
    </p:spTree>
    <p:extLst>
      <p:ext uri="{BB962C8B-B14F-4D97-AF65-F5344CB8AC3E}">
        <p14:creationId xmlns:p14="http://schemas.microsoft.com/office/powerpoint/2010/main" val="157357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FF920DF5-E990-400B-85F7-79EC82B47AE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defTabSz="1219170">
              <a:defRPr/>
            </a:pPr>
            <a:fld id="{9B2EED77-FD86-8E4F-B2DE-1BCA452A82A9}" type="slidenum">
              <a:rPr lang="en-US" sz="800" kern="0">
                <a:solidFill>
                  <a:srgbClr val="474747"/>
                </a:solidFill>
                <a:latin typeface="Arial"/>
                <a:cs typeface="Arial"/>
              </a:rPr>
              <a:pPr defTabSz="1219170">
                <a:defRPr/>
              </a:pPr>
              <a:t>6</a:t>
            </a:fld>
            <a:endParaRPr lang="en-US" sz="800" kern="0" dirty="0">
              <a:solidFill>
                <a:srgbClr val="474747"/>
              </a:solidFill>
              <a:latin typeface="Arial"/>
              <a:cs typeface="Arial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CBCDB2A-503F-4B24-8D38-993626BD531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hu-HU" sz="3200" dirty="0"/>
              <a:t>3. Pszichológiai vizsgálat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657CD54-511E-42D8-859A-3B2DEC894F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87986" y="1665416"/>
            <a:ext cx="9515311" cy="4116093"/>
          </a:xfrm>
        </p:spPr>
        <p:txBody>
          <a:bodyPr>
            <a:normAutofit/>
          </a:bodyPr>
          <a:lstStyle/>
          <a:p>
            <a:r>
              <a:rPr lang="hu-HU" sz="2800" dirty="0"/>
              <a:t>Depresszió jelei</a:t>
            </a:r>
          </a:p>
          <a:p>
            <a:r>
              <a:rPr lang="hu-HU" sz="2800" dirty="0"/>
              <a:t>Korábbi pszichológiai kezelések</a:t>
            </a:r>
          </a:p>
          <a:p>
            <a:r>
              <a:rPr lang="hu-HU" sz="2800" dirty="0"/>
              <a:t>Panaszok nem konzisztensek</a:t>
            </a:r>
          </a:p>
        </p:txBody>
      </p:sp>
    </p:spTree>
    <p:extLst>
      <p:ext uri="{BB962C8B-B14F-4D97-AF65-F5344CB8AC3E}">
        <p14:creationId xmlns:p14="http://schemas.microsoft.com/office/powerpoint/2010/main" val="906501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58183B74-0988-43B6-8903-AA5EF75514A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defTabSz="1219170">
              <a:defRPr/>
            </a:pPr>
            <a:fld id="{9B2EED77-FD86-8E4F-B2DE-1BCA452A82A9}" type="slidenum">
              <a:rPr lang="en-US" sz="800" kern="0">
                <a:solidFill>
                  <a:srgbClr val="474747"/>
                </a:solidFill>
                <a:latin typeface="Arial"/>
                <a:cs typeface="Arial"/>
              </a:rPr>
              <a:pPr defTabSz="1219170">
                <a:defRPr/>
              </a:pPr>
              <a:t>7</a:t>
            </a:fld>
            <a:endParaRPr lang="en-US" sz="800" kern="0" dirty="0">
              <a:solidFill>
                <a:srgbClr val="474747"/>
              </a:solidFill>
              <a:latin typeface="Arial"/>
              <a:cs typeface="Arial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B40B53E-643B-488A-96C8-77B7E60C92A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hu-HU" sz="3200" dirty="0"/>
              <a:t>4. Fizikális vizsgálat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AFB14BA-D567-44ED-97B4-B28159B9FB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4341" y="1982059"/>
            <a:ext cx="9515311" cy="4116093"/>
          </a:xfrm>
        </p:spPr>
        <p:txBody>
          <a:bodyPr>
            <a:normAutofit/>
          </a:bodyPr>
          <a:lstStyle/>
          <a:p>
            <a:r>
              <a:rPr lang="hu-HU" sz="2400" dirty="0"/>
              <a:t>Állás, járás vizsgálata, </a:t>
            </a:r>
            <a:r>
              <a:rPr lang="hu-HU" sz="2400" dirty="0" err="1"/>
              <a:t>lépcsőnjárás</a:t>
            </a:r>
            <a:r>
              <a:rPr lang="hu-HU" sz="2400" dirty="0"/>
              <a:t>, székből való felállás</a:t>
            </a:r>
          </a:p>
          <a:p>
            <a:r>
              <a:rPr lang="hu-HU" sz="2400" dirty="0"/>
              <a:t>Bőr vizsgálata (hegek, elszíneződések)</a:t>
            </a:r>
          </a:p>
          <a:p>
            <a:r>
              <a:rPr lang="hu-HU" sz="2400" dirty="0"/>
              <a:t>Térd mozgásterjedelme (aktív és passzív), </a:t>
            </a:r>
            <a:r>
              <a:rPr lang="hu-HU" sz="2400" dirty="0" err="1"/>
              <a:t>patella</a:t>
            </a:r>
            <a:r>
              <a:rPr lang="hu-HU" sz="2400" dirty="0"/>
              <a:t> pálya, </a:t>
            </a:r>
            <a:r>
              <a:rPr lang="hu-HU" sz="2400" dirty="0" err="1"/>
              <a:t>crepitatio</a:t>
            </a:r>
            <a:r>
              <a:rPr lang="hu-HU" sz="2400" dirty="0"/>
              <a:t> , kattanás, izom status, duzzanat</a:t>
            </a:r>
          </a:p>
          <a:p>
            <a:r>
              <a:rPr lang="hu-HU" sz="2400" dirty="0"/>
              <a:t>Stabilitás vizsgálata (</a:t>
            </a:r>
            <a:r>
              <a:rPr lang="hu-HU" sz="2400" dirty="0" err="1"/>
              <a:t>extensio</a:t>
            </a:r>
            <a:r>
              <a:rPr lang="hu-HU" sz="2400" dirty="0"/>
              <a:t>, 30 fok, 60 fok, 90 fok)</a:t>
            </a:r>
          </a:p>
          <a:p>
            <a:r>
              <a:rPr lang="hu-HU" sz="2400" dirty="0" err="1"/>
              <a:t>Vascularis</a:t>
            </a:r>
            <a:r>
              <a:rPr lang="hu-HU" sz="2400" dirty="0"/>
              <a:t> status</a:t>
            </a:r>
          </a:p>
          <a:p>
            <a:r>
              <a:rPr lang="hu-HU" sz="2400" dirty="0" err="1"/>
              <a:t>Lumbalis</a:t>
            </a:r>
            <a:r>
              <a:rPr lang="hu-HU" sz="2400" dirty="0"/>
              <a:t> gerinc, csípő, boka vizsgálata</a:t>
            </a:r>
          </a:p>
        </p:txBody>
      </p:sp>
    </p:spTree>
    <p:extLst>
      <p:ext uri="{BB962C8B-B14F-4D97-AF65-F5344CB8AC3E}">
        <p14:creationId xmlns:p14="http://schemas.microsoft.com/office/powerpoint/2010/main" val="191259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A6B70C8A-B88F-45B3-ADCB-A357BBF775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defTabSz="1219170">
              <a:defRPr/>
            </a:pPr>
            <a:fld id="{9B2EED77-FD86-8E4F-B2DE-1BCA452A82A9}" type="slidenum">
              <a:rPr lang="en-US" sz="800" kern="0">
                <a:solidFill>
                  <a:srgbClr val="474747"/>
                </a:solidFill>
                <a:latin typeface="Arial"/>
                <a:cs typeface="Arial"/>
              </a:rPr>
              <a:pPr defTabSz="1219170">
                <a:defRPr/>
              </a:pPr>
              <a:t>8</a:t>
            </a:fld>
            <a:endParaRPr lang="en-US" sz="800" kern="0" dirty="0">
              <a:solidFill>
                <a:srgbClr val="474747"/>
              </a:solidFill>
              <a:latin typeface="Arial"/>
              <a:cs typeface="Arial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4A50941-33CA-4223-B8BA-B57BFDEE793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hu-HU" sz="3200" dirty="0"/>
              <a:t>5. </a:t>
            </a:r>
            <a:r>
              <a:rPr lang="hu-HU" sz="3200" dirty="0" err="1"/>
              <a:t>Infiltratio</a:t>
            </a:r>
            <a:endParaRPr lang="hu-HU" sz="3200" dirty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C7C91E0-3CA5-4A34-96A7-08538FE2569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5762" y="1697714"/>
            <a:ext cx="9515311" cy="4116093"/>
          </a:xfrm>
        </p:spPr>
        <p:txBody>
          <a:bodyPr>
            <a:normAutofit/>
          </a:bodyPr>
          <a:lstStyle/>
          <a:p>
            <a:r>
              <a:rPr lang="hu-HU" sz="2400" dirty="0"/>
              <a:t>Punkció után </a:t>
            </a:r>
            <a:r>
              <a:rPr lang="hu-HU" sz="2400" dirty="0" err="1"/>
              <a:t>Lidocain</a:t>
            </a:r>
            <a:r>
              <a:rPr lang="hu-HU" sz="2400" dirty="0"/>
              <a:t> adása (</a:t>
            </a:r>
            <a:r>
              <a:rPr lang="hu-HU" sz="2400" dirty="0" err="1"/>
              <a:t>intraarticularis</a:t>
            </a:r>
            <a:r>
              <a:rPr lang="hu-HU" sz="2400" dirty="0"/>
              <a:t> ok miatti fájdalom megszűnik vagy jelentősen csökken átmenetileg)</a:t>
            </a:r>
          </a:p>
          <a:p>
            <a:r>
              <a:rPr lang="hu-HU" sz="2400" dirty="0" err="1"/>
              <a:t>Trigger</a:t>
            </a:r>
            <a:r>
              <a:rPr lang="hu-HU" sz="2400" dirty="0"/>
              <a:t> pont </a:t>
            </a:r>
            <a:r>
              <a:rPr lang="hu-HU" sz="2400" dirty="0" err="1"/>
              <a:t>infilitratiója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979207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CA04338A-7772-45C5-B48C-A0E06B5D2E0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defTabSz="1219170">
              <a:defRPr/>
            </a:pPr>
            <a:fld id="{9B2EED77-FD86-8E4F-B2DE-1BCA452A82A9}" type="slidenum">
              <a:rPr lang="en-US" sz="800" kern="0">
                <a:solidFill>
                  <a:srgbClr val="474747"/>
                </a:solidFill>
                <a:latin typeface="Arial"/>
                <a:cs typeface="Arial"/>
              </a:rPr>
              <a:pPr defTabSz="1219170">
                <a:defRPr/>
              </a:pPr>
              <a:t>9</a:t>
            </a:fld>
            <a:endParaRPr lang="en-US" sz="800" kern="0" dirty="0">
              <a:solidFill>
                <a:srgbClr val="474747"/>
              </a:solidFill>
              <a:latin typeface="Arial"/>
              <a:cs typeface="Arial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3C415EC-9623-4539-802E-DF0847F7006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hu-HU" sz="3200" dirty="0"/>
              <a:t>6. Labor vizsgálatok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9AF7B36-86BA-41FF-9AA5-B615FC20DA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9798" y="1645231"/>
            <a:ext cx="9515311" cy="4116093"/>
          </a:xfrm>
        </p:spPr>
        <p:txBody>
          <a:bodyPr/>
          <a:lstStyle/>
          <a:p>
            <a:r>
              <a:rPr lang="hu-HU" sz="2400" dirty="0" err="1"/>
              <a:t>We</a:t>
            </a:r>
            <a:r>
              <a:rPr lang="hu-HU" sz="2400" dirty="0"/>
              <a:t> (30 mm/h&lt;) 1, CRP (10 mg/L&lt;) vagy  D-</a:t>
            </a:r>
            <a:r>
              <a:rPr lang="hu-HU" sz="2400" dirty="0" err="1"/>
              <a:t>Dimer</a:t>
            </a:r>
            <a:r>
              <a:rPr lang="hu-HU" sz="2400" dirty="0"/>
              <a:t> (860 µg/L&lt;) 2</a:t>
            </a:r>
          </a:p>
          <a:p>
            <a:r>
              <a:rPr lang="hu-HU" sz="2400" dirty="0"/>
              <a:t>Negatív labor eredmény nem zárja ki a </a:t>
            </a:r>
            <a:r>
              <a:rPr lang="hu-HU" sz="2400" dirty="0" err="1"/>
              <a:t>low-grade</a:t>
            </a:r>
            <a:r>
              <a:rPr lang="hu-HU" sz="2400" dirty="0"/>
              <a:t> infekciót!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68095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29</TotalTime>
  <Words>753</Words>
  <Application>Microsoft Office PowerPoint</Application>
  <PresentationFormat>Szélesvásznú</PresentationFormat>
  <Paragraphs>143</Paragraphs>
  <Slides>18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Office-téma</vt:lpstr>
      <vt:lpstr>„Unhappy knee arthroplasty” – mi lehet az oka? 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„Unhappy knee arthroplasty” – mi lehet az oka?  </dc:title>
  <dc:creator>Csaba Gimesi</dc:creator>
  <cp:lastModifiedBy>Csaba Gimesi</cp:lastModifiedBy>
  <cp:revision>1</cp:revision>
  <dcterms:created xsi:type="dcterms:W3CDTF">2023-10-28T18:31:27Z</dcterms:created>
  <dcterms:modified xsi:type="dcterms:W3CDTF">2023-11-09T19:23:23Z</dcterms:modified>
</cp:coreProperties>
</file>