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0" r:id="rId5"/>
    <p:sldId id="261" r:id="rId6"/>
    <p:sldId id="2378" r:id="rId7"/>
    <p:sldId id="2379" r:id="rId8"/>
    <p:sldId id="2380" r:id="rId9"/>
    <p:sldId id="2381" r:id="rId10"/>
    <p:sldId id="2382" r:id="rId11"/>
    <p:sldId id="2383" r:id="rId12"/>
    <p:sldId id="2384" r:id="rId13"/>
    <p:sldId id="2385" r:id="rId14"/>
    <p:sldId id="2386" r:id="rId15"/>
    <p:sldId id="2387" r:id="rId16"/>
    <p:sldId id="2388" r:id="rId17"/>
    <p:sldId id="2389" r:id="rId18"/>
    <p:sldId id="2390" r:id="rId19"/>
    <p:sldId id="2391" r:id="rId20"/>
    <p:sldId id="2392" r:id="rId21"/>
    <p:sldId id="2393" r:id="rId22"/>
    <p:sldId id="2394" r:id="rId23"/>
    <p:sldId id="2395" r:id="rId24"/>
    <p:sldId id="2396" r:id="rId25"/>
    <p:sldId id="2397" r:id="rId26"/>
    <p:sldId id="2398" r:id="rId27"/>
    <p:sldId id="2444" r:id="rId28"/>
    <p:sldId id="2445" r:id="rId29"/>
    <p:sldId id="2442" r:id="rId30"/>
    <p:sldId id="2441" r:id="rId31"/>
    <p:sldId id="2438" r:id="rId32"/>
    <p:sldId id="2451" r:id="rId33"/>
    <p:sldId id="2399" r:id="rId34"/>
    <p:sldId id="2452" r:id="rId3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D819F-D1CF-4DCD-8223-0B6463E0D80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</dgm:pt>
    <dgm:pt modelId="{64308D4C-8B69-4673-8A08-9F997F6A6EB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 Defect</a:t>
          </a:r>
          <a:r>
            <a:rPr kumimoji="0" lang="hu-HU" sz="20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sz="20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Megfelelő </a:t>
          </a:r>
          <a:r>
            <a:rPr kumimoji="0" lang="hu-HU" altLang="en-US" sz="1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spongiosus</a:t>
          </a:r>
          <a:r>
            <a:rPr kumimoji="0" lang="hu-HU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csontfelszín </a:t>
          </a:r>
          <a:r>
            <a:rPr kumimoji="0" lang="hu-HU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megtartott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metaphyseal</a:t>
          </a:r>
          <a:r>
            <a:rPr kumimoji="0" lang="hu-HU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</a:t>
          </a:r>
          <a:r>
            <a:rPr kumimoji="0" lang="hu-HU" altLang="en-US" sz="1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endParaRPr kumimoji="0" lang="en-US" altLang="en-US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gm:t>
    </dgm:pt>
    <dgm:pt modelId="{ABDFB3C9-977C-4A25-B83F-31F5ACBC35B8}" type="parTrans" cxnId="{BF04B63F-8E85-4078-8F20-81BC0D92A7C6}">
      <dgm:prSet/>
      <dgm:spPr/>
      <dgm:t>
        <a:bodyPr/>
        <a:lstStyle/>
        <a:p>
          <a:endParaRPr lang="en-US" sz="1600"/>
        </a:p>
      </dgm:t>
    </dgm:pt>
    <dgm:pt modelId="{C9EF891B-2E12-4B30-AE85-CFF029DEA063}" type="sibTrans" cxnId="{BF04B63F-8E85-4078-8F20-81BC0D92A7C6}">
      <dgm:prSet/>
      <dgm:spPr/>
      <dgm:t>
        <a:bodyPr/>
        <a:lstStyle/>
        <a:p>
          <a:endParaRPr lang="en-US" sz="1600"/>
        </a:p>
      </dgm:t>
    </dgm:pt>
    <dgm:pt modelId="{FF4E3F67-C8C5-4E32-A3C6-2CD2FF17E01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20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Csontgraft</a:t>
          </a:r>
          <a:endParaRPr kumimoji="0" lang="hu-HU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Cement</a:t>
          </a:r>
          <a:endParaRPr kumimoji="0" lang="hu-HU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gm:t>
    </dgm:pt>
    <dgm:pt modelId="{3517DE09-0CC0-4F91-8863-1F0A2B846F27}" type="parTrans" cxnId="{4CDECBCA-6B25-47C0-B315-B55C951D506A}">
      <dgm:prSet/>
      <dgm:spPr/>
      <dgm:t>
        <a:bodyPr/>
        <a:lstStyle/>
        <a:p>
          <a:endParaRPr lang="en-US" sz="1600"/>
        </a:p>
      </dgm:t>
    </dgm:pt>
    <dgm:pt modelId="{114AC19E-60CB-41FD-9648-556F9576DC83}" type="sibTrans" cxnId="{4CDECBCA-6B25-47C0-B315-B55C951D506A}">
      <dgm:prSet/>
      <dgm:spPr/>
      <dgm:t>
        <a:bodyPr/>
        <a:lstStyle/>
        <a:p>
          <a:endParaRPr lang="en-US" sz="1600"/>
        </a:p>
      </dgm:t>
    </dgm:pt>
    <dgm:pt modelId="{15AC1FE4-377E-4E92-8040-E1DA47443F0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20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Augmentum</a:t>
          </a:r>
          <a:endParaRPr kumimoji="0" lang="en-US" sz="18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gm:t>
    </dgm:pt>
    <dgm:pt modelId="{AB113BED-AF5E-46B9-B70C-2A75EB174526}" type="parTrans" cxnId="{1BF00469-6F02-4C07-A224-FDB8BE700C25}">
      <dgm:prSet/>
      <dgm:spPr/>
      <dgm:t>
        <a:bodyPr/>
        <a:lstStyle/>
        <a:p>
          <a:endParaRPr lang="en-US" sz="1600"/>
        </a:p>
      </dgm:t>
    </dgm:pt>
    <dgm:pt modelId="{F52745E7-5CF2-49EB-BD03-AB8FD69CA0E4}" type="sibTrans" cxnId="{1BF00469-6F02-4C07-A224-FDB8BE700C25}">
      <dgm:prSet/>
      <dgm:spPr/>
      <dgm:t>
        <a:bodyPr/>
        <a:lstStyle/>
        <a:p>
          <a:endParaRPr lang="en-US" sz="1600"/>
        </a:p>
      </dgm:t>
    </dgm:pt>
    <dgm:pt modelId="{228E6C74-FF46-4487-B36E-030E0CFDD4E5}" type="pres">
      <dgm:prSet presAssocID="{24CD819F-D1CF-4DCD-8223-0B6463E0D80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4F83ED7-924F-4AE9-BE23-ACBF2CE1C94B}" type="pres">
      <dgm:prSet presAssocID="{24CD819F-D1CF-4DCD-8223-0B6463E0D802}" presName="hierFlow" presStyleCnt="0"/>
      <dgm:spPr/>
    </dgm:pt>
    <dgm:pt modelId="{F879FF3C-5809-4778-BBF9-589A557AFC37}" type="pres">
      <dgm:prSet presAssocID="{24CD819F-D1CF-4DCD-8223-0B6463E0D80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0EFBC8D-F162-4477-A854-A074439D3C2C}" type="pres">
      <dgm:prSet presAssocID="{64308D4C-8B69-4673-8A08-9F997F6A6EB5}" presName="Name14" presStyleCnt="0"/>
      <dgm:spPr/>
    </dgm:pt>
    <dgm:pt modelId="{E9EA1B89-1763-4C7D-A217-3CD8BEEEEAA8}" type="pres">
      <dgm:prSet presAssocID="{64308D4C-8B69-4673-8A08-9F997F6A6EB5}" presName="level1Shape" presStyleLbl="node0" presStyleIdx="0" presStyleCnt="1" custScaleX="113459">
        <dgm:presLayoutVars>
          <dgm:chPref val="3"/>
        </dgm:presLayoutVars>
      </dgm:prSet>
      <dgm:spPr/>
    </dgm:pt>
    <dgm:pt modelId="{9ABBAA4C-69DB-465A-8D25-F16325F7921E}" type="pres">
      <dgm:prSet presAssocID="{64308D4C-8B69-4673-8A08-9F997F6A6EB5}" presName="hierChild2" presStyleCnt="0"/>
      <dgm:spPr/>
    </dgm:pt>
    <dgm:pt modelId="{AA8412A9-9E7D-4DFF-B80F-621316FB37A7}" type="pres">
      <dgm:prSet presAssocID="{3517DE09-0CC0-4F91-8863-1F0A2B846F27}" presName="Name19" presStyleLbl="parChTrans1D2" presStyleIdx="0" presStyleCnt="2"/>
      <dgm:spPr/>
    </dgm:pt>
    <dgm:pt modelId="{B74C398A-A92A-464B-82D3-6C152F79677D}" type="pres">
      <dgm:prSet presAssocID="{FF4E3F67-C8C5-4E32-A3C6-2CD2FF17E016}" presName="Name21" presStyleCnt="0"/>
      <dgm:spPr/>
    </dgm:pt>
    <dgm:pt modelId="{0C1DA4EE-369A-4BBE-B512-65925F9B81B8}" type="pres">
      <dgm:prSet presAssocID="{FF4E3F67-C8C5-4E32-A3C6-2CD2FF17E016}" presName="level2Shape" presStyleLbl="node2" presStyleIdx="0" presStyleCnt="2"/>
      <dgm:spPr/>
    </dgm:pt>
    <dgm:pt modelId="{D8023197-50BA-46CE-95B5-503FDB8DE9F4}" type="pres">
      <dgm:prSet presAssocID="{FF4E3F67-C8C5-4E32-A3C6-2CD2FF17E016}" presName="hierChild3" presStyleCnt="0"/>
      <dgm:spPr/>
    </dgm:pt>
    <dgm:pt modelId="{1D2FA9DD-9A8C-45A0-9B03-84AC2DC0F454}" type="pres">
      <dgm:prSet presAssocID="{AB113BED-AF5E-46B9-B70C-2A75EB174526}" presName="Name19" presStyleLbl="parChTrans1D2" presStyleIdx="1" presStyleCnt="2"/>
      <dgm:spPr/>
    </dgm:pt>
    <dgm:pt modelId="{70A2E3F6-2A3A-4158-AEBB-4B2C9BB4406E}" type="pres">
      <dgm:prSet presAssocID="{15AC1FE4-377E-4E92-8040-E1DA47443F02}" presName="Name21" presStyleCnt="0"/>
      <dgm:spPr/>
    </dgm:pt>
    <dgm:pt modelId="{17E0CB3A-D61C-4B30-B3E7-92B8771E96BE}" type="pres">
      <dgm:prSet presAssocID="{15AC1FE4-377E-4E92-8040-E1DA47443F02}" presName="level2Shape" presStyleLbl="node2" presStyleIdx="1" presStyleCnt="2"/>
      <dgm:spPr/>
    </dgm:pt>
    <dgm:pt modelId="{C2A4FC02-A69A-4E02-BF3F-29EFBE999F5A}" type="pres">
      <dgm:prSet presAssocID="{15AC1FE4-377E-4E92-8040-E1DA47443F02}" presName="hierChild3" presStyleCnt="0"/>
      <dgm:spPr/>
    </dgm:pt>
    <dgm:pt modelId="{F873D0EF-2928-4E29-91BE-85FA8576D12D}" type="pres">
      <dgm:prSet presAssocID="{24CD819F-D1CF-4DCD-8223-0B6463E0D802}" presName="bgShapesFlow" presStyleCnt="0"/>
      <dgm:spPr/>
    </dgm:pt>
  </dgm:ptLst>
  <dgm:cxnLst>
    <dgm:cxn modelId="{DEA82D02-69AE-4883-B48F-E166BF3FD4DE}" type="presOf" srcId="{AB113BED-AF5E-46B9-B70C-2A75EB174526}" destId="{1D2FA9DD-9A8C-45A0-9B03-84AC2DC0F454}" srcOrd="0" destOrd="0" presId="urn:microsoft.com/office/officeart/2005/8/layout/hierarchy6"/>
    <dgm:cxn modelId="{122C8025-AEF9-44AA-81D0-352BFBA4F58C}" type="presOf" srcId="{FF4E3F67-C8C5-4E32-A3C6-2CD2FF17E016}" destId="{0C1DA4EE-369A-4BBE-B512-65925F9B81B8}" srcOrd="0" destOrd="0" presId="urn:microsoft.com/office/officeart/2005/8/layout/hierarchy6"/>
    <dgm:cxn modelId="{BF04B63F-8E85-4078-8F20-81BC0D92A7C6}" srcId="{24CD819F-D1CF-4DCD-8223-0B6463E0D802}" destId="{64308D4C-8B69-4673-8A08-9F997F6A6EB5}" srcOrd="0" destOrd="0" parTransId="{ABDFB3C9-977C-4A25-B83F-31F5ACBC35B8}" sibTransId="{C9EF891B-2E12-4B30-AE85-CFF029DEA063}"/>
    <dgm:cxn modelId="{D0F23844-3BBD-4996-90B1-66C2E4FD86CD}" type="presOf" srcId="{64308D4C-8B69-4673-8A08-9F997F6A6EB5}" destId="{E9EA1B89-1763-4C7D-A217-3CD8BEEEEAA8}" srcOrd="0" destOrd="0" presId="urn:microsoft.com/office/officeart/2005/8/layout/hierarchy6"/>
    <dgm:cxn modelId="{1BF00469-6F02-4C07-A224-FDB8BE700C25}" srcId="{64308D4C-8B69-4673-8A08-9F997F6A6EB5}" destId="{15AC1FE4-377E-4E92-8040-E1DA47443F02}" srcOrd="1" destOrd="0" parTransId="{AB113BED-AF5E-46B9-B70C-2A75EB174526}" sibTransId="{F52745E7-5CF2-49EB-BD03-AB8FD69CA0E4}"/>
    <dgm:cxn modelId="{E1D06E9D-5F99-434B-8E0B-4E42AB300DE0}" type="presOf" srcId="{24CD819F-D1CF-4DCD-8223-0B6463E0D802}" destId="{228E6C74-FF46-4487-B36E-030E0CFDD4E5}" srcOrd="0" destOrd="0" presId="urn:microsoft.com/office/officeart/2005/8/layout/hierarchy6"/>
    <dgm:cxn modelId="{927E3DB9-4FB3-48C6-89E4-949CC473145D}" type="presOf" srcId="{3517DE09-0CC0-4F91-8863-1F0A2B846F27}" destId="{AA8412A9-9E7D-4DFF-B80F-621316FB37A7}" srcOrd="0" destOrd="0" presId="urn:microsoft.com/office/officeart/2005/8/layout/hierarchy6"/>
    <dgm:cxn modelId="{4CDECBCA-6B25-47C0-B315-B55C951D506A}" srcId="{64308D4C-8B69-4673-8A08-9F997F6A6EB5}" destId="{FF4E3F67-C8C5-4E32-A3C6-2CD2FF17E016}" srcOrd="0" destOrd="0" parTransId="{3517DE09-0CC0-4F91-8863-1F0A2B846F27}" sibTransId="{114AC19E-60CB-41FD-9648-556F9576DC83}"/>
    <dgm:cxn modelId="{8958D7E3-4E07-432B-8647-B26DF4182F1E}" type="presOf" srcId="{15AC1FE4-377E-4E92-8040-E1DA47443F02}" destId="{17E0CB3A-D61C-4B30-B3E7-92B8771E96BE}" srcOrd="0" destOrd="0" presId="urn:microsoft.com/office/officeart/2005/8/layout/hierarchy6"/>
    <dgm:cxn modelId="{BDB69A37-FFB4-4537-A4BF-A5FD385BA2F7}" type="presParOf" srcId="{228E6C74-FF46-4487-B36E-030E0CFDD4E5}" destId="{34F83ED7-924F-4AE9-BE23-ACBF2CE1C94B}" srcOrd="0" destOrd="0" presId="urn:microsoft.com/office/officeart/2005/8/layout/hierarchy6"/>
    <dgm:cxn modelId="{6E5CEF1E-9B97-4B54-8C8A-5361BCEAF90E}" type="presParOf" srcId="{34F83ED7-924F-4AE9-BE23-ACBF2CE1C94B}" destId="{F879FF3C-5809-4778-BBF9-589A557AFC37}" srcOrd="0" destOrd="0" presId="urn:microsoft.com/office/officeart/2005/8/layout/hierarchy6"/>
    <dgm:cxn modelId="{BCE5C665-DE1D-4806-B8F8-2A0F316B31D0}" type="presParOf" srcId="{F879FF3C-5809-4778-BBF9-589A557AFC37}" destId="{C0EFBC8D-F162-4477-A854-A074439D3C2C}" srcOrd="0" destOrd="0" presId="urn:microsoft.com/office/officeart/2005/8/layout/hierarchy6"/>
    <dgm:cxn modelId="{117E471C-59C8-43C7-8532-7F915C0BF710}" type="presParOf" srcId="{C0EFBC8D-F162-4477-A854-A074439D3C2C}" destId="{E9EA1B89-1763-4C7D-A217-3CD8BEEEEAA8}" srcOrd="0" destOrd="0" presId="urn:microsoft.com/office/officeart/2005/8/layout/hierarchy6"/>
    <dgm:cxn modelId="{608D962A-B8E8-49B9-98FB-570627EB1655}" type="presParOf" srcId="{C0EFBC8D-F162-4477-A854-A074439D3C2C}" destId="{9ABBAA4C-69DB-465A-8D25-F16325F7921E}" srcOrd="1" destOrd="0" presId="urn:microsoft.com/office/officeart/2005/8/layout/hierarchy6"/>
    <dgm:cxn modelId="{892D189C-A96A-4100-B7EE-E86EBF6BD4FA}" type="presParOf" srcId="{9ABBAA4C-69DB-465A-8D25-F16325F7921E}" destId="{AA8412A9-9E7D-4DFF-B80F-621316FB37A7}" srcOrd="0" destOrd="0" presId="urn:microsoft.com/office/officeart/2005/8/layout/hierarchy6"/>
    <dgm:cxn modelId="{7D5D90C2-3BE9-493E-8A20-AB1C11716133}" type="presParOf" srcId="{9ABBAA4C-69DB-465A-8D25-F16325F7921E}" destId="{B74C398A-A92A-464B-82D3-6C152F79677D}" srcOrd="1" destOrd="0" presId="urn:microsoft.com/office/officeart/2005/8/layout/hierarchy6"/>
    <dgm:cxn modelId="{500F8C51-B91A-42DB-ABE3-9B60F33CA1DC}" type="presParOf" srcId="{B74C398A-A92A-464B-82D3-6C152F79677D}" destId="{0C1DA4EE-369A-4BBE-B512-65925F9B81B8}" srcOrd="0" destOrd="0" presId="urn:microsoft.com/office/officeart/2005/8/layout/hierarchy6"/>
    <dgm:cxn modelId="{746016AC-2DD2-4D36-B0E3-7EA42986E399}" type="presParOf" srcId="{B74C398A-A92A-464B-82D3-6C152F79677D}" destId="{D8023197-50BA-46CE-95B5-503FDB8DE9F4}" srcOrd="1" destOrd="0" presId="urn:microsoft.com/office/officeart/2005/8/layout/hierarchy6"/>
    <dgm:cxn modelId="{131FE34D-155F-46EB-8AB4-82E1EE5617E7}" type="presParOf" srcId="{9ABBAA4C-69DB-465A-8D25-F16325F7921E}" destId="{1D2FA9DD-9A8C-45A0-9B03-84AC2DC0F454}" srcOrd="2" destOrd="0" presId="urn:microsoft.com/office/officeart/2005/8/layout/hierarchy6"/>
    <dgm:cxn modelId="{9C0D1F12-BFF9-48D4-8DD3-27608372E88E}" type="presParOf" srcId="{9ABBAA4C-69DB-465A-8D25-F16325F7921E}" destId="{70A2E3F6-2A3A-4158-AEBB-4B2C9BB4406E}" srcOrd="3" destOrd="0" presId="urn:microsoft.com/office/officeart/2005/8/layout/hierarchy6"/>
    <dgm:cxn modelId="{38DA1E9B-8152-4F82-BA39-2E53A008DB7F}" type="presParOf" srcId="{70A2E3F6-2A3A-4158-AEBB-4B2C9BB4406E}" destId="{17E0CB3A-D61C-4B30-B3E7-92B8771E96BE}" srcOrd="0" destOrd="0" presId="urn:microsoft.com/office/officeart/2005/8/layout/hierarchy6"/>
    <dgm:cxn modelId="{280B785F-6E3F-4667-9E07-74B9E90EF031}" type="presParOf" srcId="{70A2E3F6-2A3A-4158-AEBB-4B2C9BB4406E}" destId="{C2A4FC02-A69A-4E02-BF3F-29EFBE999F5A}" srcOrd="1" destOrd="0" presId="urn:microsoft.com/office/officeart/2005/8/layout/hierarchy6"/>
    <dgm:cxn modelId="{900123CD-4A3A-4ED6-85A0-5192B6D736B7}" type="presParOf" srcId="{228E6C74-FF46-4487-B36E-030E0CFDD4E5}" destId="{F873D0EF-2928-4E29-91BE-85FA8576D12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85B6C2-2A8C-4F74-9B2D-6D44EDCF8E0A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</dgm:pt>
    <dgm:pt modelId="{5D41D3B4-06AE-4845-814E-EEFC5DCA3DB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II Defect</a:t>
          </a:r>
          <a:r>
            <a:rPr kumimoji="0" lang="hu-HU" sz="20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sz="20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73025" marR="0" lvl="1" indent="-127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Metaphyseal</a:t>
          </a:r>
          <a:r>
            <a:rPr kumimoji="0" 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 </a:t>
          </a:r>
          <a:r>
            <a:rPr kumimoji="0" lang="hu-HU" sz="1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segmentum</a:t>
          </a:r>
          <a:r>
            <a:rPr kumimoji="0" 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rövidült</a:t>
          </a: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</a:p>
      </dgm:t>
    </dgm:pt>
    <dgm:pt modelId="{930C86A2-99D1-4FBD-9276-535A565E0CB7}" type="parTrans" cxnId="{3DBD48EE-5472-43E4-8FC7-79CFBDAB3C5D}">
      <dgm:prSet/>
      <dgm:spPr/>
      <dgm:t>
        <a:bodyPr/>
        <a:lstStyle/>
        <a:p>
          <a:endParaRPr lang="en-US"/>
        </a:p>
      </dgm:t>
    </dgm:pt>
    <dgm:pt modelId="{1C08ACF7-2A21-4FBE-8E64-D88635655C9C}" type="sibTrans" cxnId="{3DBD48EE-5472-43E4-8FC7-79CFBDAB3C5D}">
      <dgm:prSet/>
      <dgm:spPr/>
      <dgm:t>
        <a:bodyPr/>
        <a:lstStyle/>
        <a:p>
          <a:endParaRPr lang="en-US"/>
        </a:p>
      </dgm:t>
    </dgm:pt>
    <dgm:pt modelId="{20449BA5-961E-47E0-8FE3-7D04D412BA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Augment</a:t>
          </a:r>
          <a:r>
            <a:rPr kumimoji="0" lang="hu-HU" sz="20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Full Block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Half block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Wedge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Distal/Post/Ant</a:t>
          </a:r>
        </a:p>
      </dgm:t>
    </dgm:pt>
    <dgm:pt modelId="{504795C4-C293-4695-9260-7D84CDA80F65}" type="parTrans" cxnId="{BC735F73-6A3F-4C2A-80DF-09C201D8E02A}">
      <dgm:prSet/>
      <dgm:spPr/>
      <dgm:t>
        <a:bodyPr/>
        <a:lstStyle/>
        <a:p>
          <a:endParaRPr lang="en-US"/>
        </a:p>
      </dgm:t>
    </dgm:pt>
    <dgm:pt modelId="{79046B2D-7624-46BA-854B-2877D8D2E523}" type="sibTrans" cxnId="{BC735F73-6A3F-4C2A-80DF-09C201D8E02A}">
      <dgm:prSet/>
      <dgm:spPr/>
      <dgm:t>
        <a:bodyPr/>
        <a:lstStyle/>
        <a:p>
          <a:endParaRPr lang="en-US"/>
        </a:p>
      </dgm:t>
    </dgm:pt>
    <dgm:pt modelId="{F08A2FE8-7AAF-48FA-8046-2E2C8910724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Femoral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Tibial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</dgm:t>
    </dgm:pt>
    <dgm:pt modelId="{7D01FECA-055B-47D7-BAD5-C33C6FCC1847}" type="parTrans" cxnId="{3879D864-F8E4-4F2E-BBE4-CC64C82677C1}">
      <dgm:prSet/>
      <dgm:spPr/>
      <dgm:t>
        <a:bodyPr/>
        <a:lstStyle/>
        <a:p>
          <a:endParaRPr lang="en-US"/>
        </a:p>
      </dgm:t>
    </dgm:pt>
    <dgm:pt modelId="{EC4F15FF-8992-47E7-9B7A-C44CB46430E5}" type="sibTrans" cxnId="{3879D864-F8E4-4F2E-BBE4-CC64C82677C1}">
      <dgm:prSet/>
      <dgm:spPr/>
      <dgm:t>
        <a:bodyPr/>
        <a:lstStyle/>
        <a:p>
          <a:endParaRPr lang="en-US"/>
        </a:p>
      </dgm:t>
    </dgm:pt>
    <dgm:pt modelId="{A6BDCE8F-A822-4524-8E36-EF790A51BA19}" type="pres">
      <dgm:prSet presAssocID="{0B85B6C2-2A8C-4F74-9B2D-6D44EDCF8E0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B5EAA22-EB2D-4393-B0F7-63F68D7EEC1D}" type="pres">
      <dgm:prSet presAssocID="{0B85B6C2-2A8C-4F74-9B2D-6D44EDCF8E0A}" presName="hierFlow" presStyleCnt="0"/>
      <dgm:spPr/>
    </dgm:pt>
    <dgm:pt modelId="{CBB763A2-5DA3-4BA2-8EA1-82225A65A20F}" type="pres">
      <dgm:prSet presAssocID="{0B85B6C2-2A8C-4F74-9B2D-6D44EDCF8E0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B39DF3F-12F0-418D-A841-4505ABE9D601}" type="pres">
      <dgm:prSet presAssocID="{5D41D3B4-06AE-4845-814E-EEFC5DCA3DBD}" presName="Name14" presStyleCnt="0"/>
      <dgm:spPr/>
    </dgm:pt>
    <dgm:pt modelId="{F0C3AE70-1BA9-4768-874E-1D448624A49A}" type="pres">
      <dgm:prSet presAssocID="{5D41D3B4-06AE-4845-814E-EEFC5DCA3DBD}" presName="level1Shape" presStyleLbl="node0" presStyleIdx="0" presStyleCnt="1">
        <dgm:presLayoutVars>
          <dgm:chPref val="3"/>
        </dgm:presLayoutVars>
      </dgm:prSet>
      <dgm:spPr/>
    </dgm:pt>
    <dgm:pt modelId="{21C16C97-BA40-4752-A65D-BA79614EB0C3}" type="pres">
      <dgm:prSet presAssocID="{5D41D3B4-06AE-4845-814E-EEFC5DCA3DBD}" presName="hierChild2" presStyleCnt="0"/>
      <dgm:spPr/>
    </dgm:pt>
    <dgm:pt modelId="{40D0C04D-1236-4DB7-86BF-3E66137660F4}" type="pres">
      <dgm:prSet presAssocID="{504795C4-C293-4695-9260-7D84CDA80F65}" presName="Name19" presStyleLbl="parChTrans1D2" presStyleIdx="0" presStyleCnt="2"/>
      <dgm:spPr/>
    </dgm:pt>
    <dgm:pt modelId="{0C9072AE-1227-40BF-8AB4-37915B817460}" type="pres">
      <dgm:prSet presAssocID="{20449BA5-961E-47E0-8FE3-7D04D412BAB0}" presName="Name21" presStyleCnt="0"/>
      <dgm:spPr/>
    </dgm:pt>
    <dgm:pt modelId="{A0AAC57B-0368-46ED-83F3-FAEDCCD624D7}" type="pres">
      <dgm:prSet presAssocID="{20449BA5-961E-47E0-8FE3-7D04D412BAB0}" presName="level2Shape" presStyleLbl="node2" presStyleIdx="0" presStyleCnt="2"/>
      <dgm:spPr/>
    </dgm:pt>
    <dgm:pt modelId="{D7BB4F3C-1279-4AC1-8224-45B6035E3978}" type="pres">
      <dgm:prSet presAssocID="{20449BA5-961E-47E0-8FE3-7D04D412BAB0}" presName="hierChild3" presStyleCnt="0"/>
      <dgm:spPr/>
    </dgm:pt>
    <dgm:pt modelId="{F956BD4C-37EE-44B5-9DF7-F5FC8EDC97D9}" type="pres">
      <dgm:prSet presAssocID="{7D01FECA-055B-47D7-BAD5-C33C6FCC1847}" presName="Name19" presStyleLbl="parChTrans1D2" presStyleIdx="1" presStyleCnt="2"/>
      <dgm:spPr/>
    </dgm:pt>
    <dgm:pt modelId="{E884F511-E505-4B06-BBBA-EB813DA19356}" type="pres">
      <dgm:prSet presAssocID="{F08A2FE8-7AAF-48FA-8046-2E2C89107244}" presName="Name21" presStyleCnt="0"/>
      <dgm:spPr/>
    </dgm:pt>
    <dgm:pt modelId="{48027188-F550-4A7E-83D6-86D8FD9DD672}" type="pres">
      <dgm:prSet presAssocID="{F08A2FE8-7AAF-48FA-8046-2E2C89107244}" presName="level2Shape" presStyleLbl="node2" presStyleIdx="1" presStyleCnt="2"/>
      <dgm:spPr/>
    </dgm:pt>
    <dgm:pt modelId="{92F719D2-510E-437A-A729-AEE4B52B3C49}" type="pres">
      <dgm:prSet presAssocID="{F08A2FE8-7AAF-48FA-8046-2E2C89107244}" presName="hierChild3" presStyleCnt="0"/>
      <dgm:spPr/>
    </dgm:pt>
    <dgm:pt modelId="{178ABDFB-B624-48DB-8C73-63E54443FE05}" type="pres">
      <dgm:prSet presAssocID="{0B85B6C2-2A8C-4F74-9B2D-6D44EDCF8E0A}" presName="bgShapesFlow" presStyleCnt="0"/>
      <dgm:spPr/>
    </dgm:pt>
  </dgm:ptLst>
  <dgm:cxnLst>
    <dgm:cxn modelId="{3879D864-F8E4-4F2E-BBE4-CC64C82677C1}" srcId="{5D41D3B4-06AE-4845-814E-EEFC5DCA3DBD}" destId="{F08A2FE8-7AAF-48FA-8046-2E2C89107244}" srcOrd="1" destOrd="0" parTransId="{7D01FECA-055B-47D7-BAD5-C33C6FCC1847}" sibTransId="{EC4F15FF-8992-47E7-9B7A-C44CB46430E5}"/>
    <dgm:cxn modelId="{797B4348-5C07-4921-A581-8D02EB2A8426}" type="presOf" srcId="{20449BA5-961E-47E0-8FE3-7D04D412BAB0}" destId="{A0AAC57B-0368-46ED-83F3-FAEDCCD624D7}" srcOrd="0" destOrd="0" presId="urn:microsoft.com/office/officeart/2005/8/layout/hierarchy6"/>
    <dgm:cxn modelId="{120A5F49-83B1-4789-BA7F-F05FBABF4FF4}" type="presOf" srcId="{5D41D3B4-06AE-4845-814E-EEFC5DCA3DBD}" destId="{F0C3AE70-1BA9-4768-874E-1D448624A49A}" srcOrd="0" destOrd="0" presId="urn:microsoft.com/office/officeart/2005/8/layout/hierarchy6"/>
    <dgm:cxn modelId="{BC735F73-6A3F-4C2A-80DF-09C201D8E02A}" srcId="{5D41D3B4-06AE-4845-814E-EEFC5DCA3DBD}" destId="{20449BA5-961E-47E0-8FE3-7D04D412BAB0}" srcOrd="0" destOrd="0" parTransId="{504795C4-C293-4695-9260-7D84CDA80F65}" sibTransId="{79046B2D-7624-46BA-854B-2877D8D2E523}"/>
    <dgm:cxn modelId="{B3519781-1B7E-42BC-A54F-E70ABE21A1C0}" type="presOf" srcId="{7D01FECA-055B-47D7-BAD5-C33C6FCC1847}" destId="{F956BD4C-37EE-44B5-9DF7-F5FC8EDC97D9}" srcOrd="0" destOrd="0" presId="urn:microsoft.com/office/officeart/2005/8/layout/hierarchy6"/>
    <dgm:cxn modelId="{0C2196B2-9ADE-46E9-B87F-DF9F4807A0BB}" type="presOf" srcId="{504795C4-C293-4695-9260-7D84CDA80F65}" destId="{40D0C04D-1236-4DB7-86BF-3E66137660F4}" srcOrd="0" destOrd="0" presId="urn:microsoft.com/office/officeart/2005/8/layout/hierarchy6"/>
    <dgm:cxn modelId="{3DBD48EE-5472-43E4-8FC7-79CFBDAB3C5D}" srcId="{0B85B6C2-2A8C-4F74-9B2D-6D44EDCF8E0A}" destId="{5D41D3B4-06AE-4845-814E-EEFC5DCA3DBD}" srcOrd="0" destOrd="0" parTransId="{930C86A2-99D1-4FBD-9276-535A565E0CB7}" sibTransId="{1C08ACF7-2A21-4FBE-8E64-D88635655C9C}"/>
    <dgm:cxn modelId="{697215F3-4AA2-4260-BFDE-53A78E45BAB2}" type="presOf" srcId="{0B85B6C2-2A8C-4F74-9B2D-6D44EDCF8E0A}" destId="{A6BDCE8F-A822-4524-8E36-EF790A51BA19}" srcOrd="0" destOrd="0" presId="urn:microsoft.com/office/officeart/2005/8/layout/hierarchy6"/>
    <dgm:cxn modelId="{A0622CFE-B440-43F5-B69B-1F7BD41D551E}" type="presOf" srcId="{F08A2FE8-7AAF-48FA-8046-2E2C89107244}" destId="{48027188-F550-4A7E-83D6-86D8FD9DD672}" srcOrd="0" destOrd="0" presId="urn:microsoft.com/office/officeart/2005/8/layout/hierarchy6"/>
    <dgm:cxn modelId="{C52A22DC-6264-499D-AD9A-6CC295A10D13}" type="presParOf" srcId="{A6BDCE8F-A822-4524-8E36-EF790A51BA19}" destId="{1B5EAA22-EB2D-4393-B0F7-63F68D7EEC1D}" srcOrd="0" destOrd="0" presId="urn:microsoft.com/office/officeart/2005/8/layout/hierarchy6"/>
    <dgm:cxn modelId="{4ADA8ADD-6D17-478C-B74D-7CEC6797B07B}" type="presParOf" srcId="{1B5EAA22-EB2D-4393-B0F7-63F68D7EEC1D}" destId="{CBB763A2-5DA3-4BA2-8EA1-82225A65A20F}" srcOrd="0" destOrd="0" presId="urn:microsoft.com/office/officeart/2005/8/layout/hierarchy6"/>
    <dgm:cxn modelId="{C633E09D-C386-4CE7-98D3-E57D30C6AE50}" type="presParOf" srcId="{CBB763A2-5DA3-4BA2-8EA1-82225A65A20F}" destId="{9B39DF3F-12F0-418D-A841-4505ABE9D601}" srcOrd="0" destOrd="0" presId="urn:microsoft.com/office/officeart/2005/8/layout/hierarchy6"/>
    <dgm:cxn modelId="{4EEB5795-551B-40C1-BAA4-7698A4F478B7}" type="presParOf" srcId="{9B39DF3F-12F0-418D-A841-4505ABE9D601}" destId="{F0C3AE70-1BA9-4768-874E-1D448624A49A}" srcOrd="0" destOrd="0" presId="urn:microsoft.com/office/officeart/2005/8/layout/hierarchy6"/>
    <dgm:cxn modelId="{E0BEBFE2-284C-4F6B-A1AC-00898DA86457}" type="presParOf" srcId="{9B39DF3F-12F0-418D-A841-4505ABE9D601}" destId="{21C16C97-BA40-4752-A65D-BA79614EB0C3}" srcOrd="1" destOrd="0" presId="urn:microsoft.com/office/officeart/2005/8/layout/hierarchy6"/>
    <dgm:cxn modelId="{58B35495-8A36-47A7-B4A7-F06291DBE25A}" type="presParOf" srcId="{21C16C97-BA40-4752-A65D-BA79614EB0C3}" destId="{40D0C04D-1236-4DB7-86BF-3E66137660F4}" srcOrd="0" destOrd="0" presId="urn:microsoft.com/office/officeart/2005/8/layout/hierarchy6"/>
    <dgm:cxn modelId="{332D6CC1-FBE1-4049-9801-EA25C2AE0225}" type="presParOf" srcId="{21C16C97-BA40-4752-A65D-BA79614EB0C3}" destId="{0C9072AE-1227-40BF-8AB4-37915B817460}" srcOrd="1" destOrd="0" presId="urn:microsoft.com/office/officeart/2005/8/layout/hierarchy6"/>
    <dgm:cxn modelId="{70BA7B8C-8F5A-4731-9458-733BDE5D931A}" type="presParOf" srcId="{0C9072AE-1227-40BF-8AB4-37915B817460}" destId="{A0AAC57B-0368-46ED-83F3-FAEDCCD624D7}" srcOrd="0" destOrd="0" presId="urn:microsoft.com/office/officeart/2005/8/layout/hierarchy6"/>
    <dgm:cxn modelId="{1B0E0B30-DC44-42A2-AAF0-FA4703FD50D7}" type="presParOf" srcId="{0C9072AE-1227-40BF-8AB4-37915B817460}" destId="{D7BB4F3C-1279-4AC1-8224-45B6035E3978}" srcOrd="1" destOrd="0" presId="urn:microsoft.com/office/officeart/2005/8/layout/hierarchy6"/>
    <dgm:cxn modelId="{C7B8C554-23CC-4D15-8424-7A2F08A46E59}" type="presParOf" srcId="{21C16C97-BA40-4752-A65D-BA79614EB0C3}" destId="{F956BD4C-37EE-44B5-9DF7-F5FC8EDC97D9}" srcOrd="2" destOrd="0" presId="urn:microsoft.com/office/officeart/2005/8/layout/hierarchy6"/>
    <dgm:cxn modelId="{11DA9FD8-AD69-4B93-8C56-9AB2AE5424E8}" type="presParOf" srcId="{21C16C97-BA40-4752-A65D-BA79614EB0C3}" destId="{E884F511-E505-4B06-BBBA-EB813DA19356}" srcOrd="3" destOrd="0" presId="urn:microsoft.com/office/officeart/2005/8/layout/hierarchy6"/>
    <dgm:cxn modelId="{BBE4FAAD-D400-4D10-A866-A229A130640D}" type="presParOf" srcId="{E884F511-E505-4B06-BBBA-EB813DA19356}" destId="{48027188-F550-4A7E-83D6-86D8FD9DD672}" srcOrd="0" destOrd="0" presId="urn:microsoft.com/office/officeart/2005/8/layout/hierarchy6"/>
    <dgm:cxn modelId="{910DA969-3A29-4694-B9BE-A8B84A800DCA}" type="presParOf" srcId="{E884F511-E505-4B06-BBBA-EB813DA19356}" destId="{92F719D2-510E-437A-A729-AEE4B52B3C49}" srcOrd="1" destOrd="0" presId="urn:microsoft.com/office/officeart/2005/8/layout/hierarchy6"/>
    <dgm:cxn modelId="{EC970598-2DE6-4437-8D69-079D739B82C7}" type="presParOf" srcId="{A6BDCE8F-A822-4524-8E36-EF790A51BA19}" destId="{178ABDFB-B624-48DB-8C73-63E54443FE05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7F7295-BFD6-4481-8DA1-F415C7044A7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</dgm:pt>
    <dgm:pt modelId="{9F995A60-6BE3-4C62-BF62-248D01EF34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</a:t>
          </a:r>
          <a:r>
            <a: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III Defect</a:t>
          </a:r>
          <a:r>
            <a:rPr kumimoji="0" lang="hu-HU" altLang="en-US" sz="20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altLang="en-US" sz="20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</a:t>
          </a:r>
          <a:r>
            <a:rPr kumimoji="0" lang="en-US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etaphysea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lis</a:t>
          </a:r>
          <a:r>
            <a: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segment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r>
            <a: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d</a:t>
          </a:r>
          <a:r>
            <a:rPr kumimoji="0" lang="en-US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eficient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ia</a:t>
          </a:r>
          <a:r>
            <a: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en-US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epicondyl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r>
            <a: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és</a:t>
          </a:r>
          <a:r>
            <a: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tub</a:t>
          </a:r>
          <a:r>
            <a:rPr kumimoji="0" lang="hu-H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. </a:t>
          </a:r>
          <a:r>
            <a:rPr kumimoji="0" lang="hu-HU" alt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tibiae</a:t>
          </a:r>
          <a:r>
            <a:rPr kumimoji="0" lang="hu-HU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szintben</a:t>
          </a:r>
          <a:endParaRPr kumimoji="0" lang="en-US" sz="11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gm:t>
    </dgm:pt>
    <dgm:pt modelId="{95AAA618-2ED6-483E-9136-DC1D060C6625}" type="parTrans" cxnId="{92C65042-0CE0-49EA-9742-1F978EF6ACD8}">
      <dgm:prSet/>
      <dgm:spPr/>
      <dgm:t>
        <a:bodyPr/>
        <a:lstStyle/>
        <a:p>
          <a:endParaRPr lang="en-US" b="1"/>
        </a:p>
      </dgm:t>
    </dgm:pt>
    <dgm:pt modelId="{7E9A5E41-2E59-4870-B29C-CCF1C1A65351}" type="sibTrans" cxnId="{92C65042-0CE0-49EA-9742-1F978EF6ACD8}">
      <dgm:prSet/>
      <dgm:spPr/>
      <dgm:t>
        <a:bodyPr/>
        <a:lstStyle/>
        <a:p>
          <a:endParaRPr lang="en-US" b="1"/>
        </a:p>
      </dgm:t>
    </dgm:pt>
    <dgm:pt modelId="{453EB9B7-FF67-4596-A91C-DB45DBA9B0A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Femoral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Tibial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</dgm:t>
    </dgm:pt>
    <dgm:pt modelId="{F7697C32-F563-4F74-9B91-65B1F5706F1C}" type="parTrans" cxnId="{2D809328-D28B-4C0D-9E27-98E9EB85C242}">
      <dgm:prSet/>
      <dgm:spPr/>
      <dgm:t>
        <a:bodyPr/>
        <a:lstStyle/>
        <a:p>
          <a:endParaRPr lang="en-US" b="1"/>
        </a:p>
      </dgm:t>
    </dgm:pt>
    <dgm:pt modelId="{5B99690A-1BD1-4F1A-8004-1880C3D3C5B3}" type="sibTrans" cxnId="{2D809328-D28B-4C0D-9E27-98E9EB85C242}">
      <dgm:prSet/>
      <dgm:spPr/>
      <dgm:t>
        <a:bodyPr/>
        <a:lstStyle/>
        <a:p>
          <a:endParaRPr lang="en-US" b="1"/>
        </a:p>
      </dgm:t>
    </dgm:pt>
    <dgm:pt modelId="{0CEC63F8-B343-4A67-8EF2-976246317A6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Segmental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rendszer</a:t>
          </a:r>
          <a:endParaRPr kumimoji="0" lang="en-US" sz="20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gm:t>
    </dgm:pt>
    <dgm:pt modelId="{C2BFBC82-7964-4009-919C-953D2F69092C}" type="parTrans" cxnId="{7272DB48-CEE0-428E-B933-309F037A47F0}">
      <dgm:prSet/>
      <dgm:spPr/>
      <dgm:t>
        <a:bodyPr/>
        <a:lstStyle/>
        <a:p>
          <a:endParaRPr lang="en-US" b="1"/>
        </a:p>
      </dgm:t>
    </dgm:pt>
    <dgm:pt modelId="{B051B68A-022B-434D-8842-2BEF44156A07}" type="sibTrans" cxnId="{7272DB48-CEE0-428E-B933-309F037A47F0}">
      <dgm:prSet/>
      <dgm:spPr/>
      <dgm:t>
        <a:bodyPr/>
        <a:lstStyle/>
        <a:p>
          <a:endParaRPr lang="en-US" b="1"/>
        </a:p>
      </dgm:t>
    </dgm:pt>
    <dgm:pt modelId="{517FC843-4A2F-45FE-912E-4850FFD87CA1}" type="pres">
      <dgm:prSet presAssocID="{4B7F7295-BFD6-4481-8DA1-F415C7044A7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FD1BF53-65D8-4D0A-84A2-42BB6DEA4D8F}" type="pres">
      <dgm:prSet presAssocID="{4B7F7295-BFD6-4481-8DA1-F415C7044A72}" presName="hierFlow" presStyleCnt="0"/>
      <dgm:spPr/>
    </dgm:pt>
    <dgm:pt modelId="{2AA3F264-BD89-4C49-9BA5-6872D9F58556}" type="pres">
      <dgm:prSet presAssocID="{4B7F7295-BFD6-4481-8DA1-F415C7044A7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E7BC673-BDD6-45A5-8E45-3E294CCDDB31}" type="pres">
      <dgm:prSet presAssocID="{9F995A60-6BE3-4C62-BF62-248D01EF34C1}" presName="Name14" presStyleCnt="0"/>
      <dgm:spPr/>
    </dgm:pt>
    <dgm:pt modelId="{1BC8984C-8873-406C-B2FB-77A910A6C0BC}" type="pres">
      <dgm:prSet presAssocID="{9F995A60-6BE3-4C62-BF62-248D01EF34C1}" presName="level1Shape" presStyleLbl="node0" presStyleIdx="0" presStyleCnt="1" custLinFactNeighborX="-2298" custLinFactNeighborY="1208">
        <dgm:presLayoutVars>
          <dgm:chPref val="3"/>
        </dgm:presLayoutVars>
      </dgm:prSet>
      <dgm:spPr/>
    </dgm:pt>
    <dgm:pt modelId="{B749C99F-ABA0-47C4-AA3C-D6300F01BF33}" type="pres">
      <dgm:prSet presAssocID="{9F995A60-6BE3-4C62-BF62-248D01EF34C1}" presName="hierChild2" presStyleCnt="0"/>
      <dgm:spPr/>
    </dgm:pt>
    <dgm:pt modelId="{DA9ADE8F-D927-4330-B8B9-57B4775F1852}" type="pres">
      <dgm:prSet presAssocID="{F7697C32-F563-4F74-9B91-65B1F5706F1C}" presName="Name19" presStyleLbl="parChTrans1D2" presStyleIdx="0" presStyleCnt="2"/>
      <dgm:spPr/>
    </dgm:pt>
    <dgm:pt modelId="{FEE1DF20-EAF8-46E4-90B5-590707CF0996}" type="pres">
      <dgm:prSet presAssocID="{453EB9B7-FF67-4596-A91C-DB45DBA9B0AB}" presName="Name21" presStyleCnt="0"/>
      <dgm:spPr/>
    </dgm:pt>
    <dgm:pt modelId="{4EFED2EE-7B1B-435F-A603-FF157687E977}" type="pres">
      <dgm:prSet presAssocID="{453EB9B7-FF67-4596-A91C-DB45DBA9B0AB}" presName="level2Shape" presStyleLbl="node2" presStyleIdx="0" presStyleCnt="2"/>
      <dgm:spPr/>
    </dgm:pt>
    <dgm:pt modelId="{12009862-B9AA-46B5-8748-D51071F98E86}" type="pres">
      <dgm:prSet presAssocID="{453EB9B7-FF67-4596-A91C-DB45DBA9B0AB}" presName="hierChild3" presStyleCnt="0"/>
      <dgm:spPr/>
    </dgm:pt>
    <dgm:pt modelId="{5C6D00FC-C78D-4E21-BA37-9EFE9A00FB65}" type="pres">
      <dgm:prSet presAssocID="{C2BFBC82-7964-4009-919C-953D2F69092C}" presName="Name19" presStyleLbl="parChTrans1D2" presStyleIdx="1" presStyleCnt="2"/>
      <dgm:spPr/>
    </dgm:pt>
    <dgm:pt modelId="{D1347F47-065F-44CD-9F0C-46F57BFA418A}" type="pres">
      <dgm:prSet presAssocID="{0CEC63F8-B343-4A67-8EF2-976246317A6A}" presName="Name21" presStyleCnt="0"/>
      <dgm:spPr/>
    </dgm:pt>
    <dgm:pt modelId="{27244162-37AD-4812-A847-91B311333083}" type="pres">
      <dgm:prSet presAssocID="{0CEC63F8-B343-4A67-8EF2-976246317A6A}" presName="level2Shape" presStyleLbl="node2" presStyleIdx="1" presStyleCnt="2"/>
      <dgm:spPr/>
    </dgm:pt>
    <dgm:pt modelId="{16C3FFB0-6D6A-4820-BDD0-3B5617D49074}" type="pres">
      <dgm:prSet presAssocID="{0CEC63F8-B343-4A67-8EF2-976246317A6A}" presName="hierChild3" presStyleCnt="0"/>
      <dgm:spPr/>
    </dgm:pt>
    <dgm:pt modelId="{5967EB6C-E813-4F5F-BFB3-684B8D473439}" type="pres">
      <dgm:prSet presAssocID="{4B7F7295-BFD6-4481-8DA1-F415C7044A72}" presName="bgShapesFlow" presStyleCnt="0"/>
      <dgm:spPr/>
    </dgm:pt>
  </dgm:ptLst>
  <dgm:cxnLst>
    <dgm:cxn modelId="{2D809328-D28B-4C0D-9E27-98E9EB85C242}" srcId="{9F995A60-6BE3-4C62-BF62-248D01EF34C1}" destId="{453EB9B7-FF67-4596-A91C-DB45DBA9B0AB}" srcOrd="0" destOrd="0" parTransId="{F7697C32-F563-4F74-9B91-65B1F5706F1C}" sibTransId="{5B99690A-1BD1-4F1A-8004-1880C3D3C5B3}"/>
    <dgm:cxn modelId="{92C65042-0CE0-49EA-9742-1F978EF6ACD8}" srcId="{4B7F7295-BFD6-4481-8DA1-F415C7044A72}" destId="{9F995A60-6BE3-4C62-BF62-248D01EF34C1}" srcOrd="0" destOrd="0" parTransId="{95AAA618-2ED6-483E-9136-DC1D060C6625}" sibTransId="{7E9A5E41-2E59-4870-B29C-CCF1C1A65351}"/>
    <dgm:cxn modelId="{9D497A44-5278-4F03-9EF0-DC6C1A5A88A7}" type="presOf" srcId="{C2BFBC82-7964-4009-919C-953D2F69092C}" destId="{5C6D00FC-C78D-4E21-BA37-9EFE9A00FB65}" srcOrd="0" destOrd="0" presId="urn:microsoft.com/office/officeart/2005/8/layout/hierarchy6"/>
    <dgm:cxn modelId="{7272DB48-CEE0-428E-B933-309F037A47F0}" srcId="{9F995A60-6BE3-4C62-BF62-248D01EF34C1}" destId="{0CEC63F8-B343-4A67-8EF2-976246317A6A}" srcOrd="1" destOrd="0" parTransId="{C2BFBC82-7964-4009-919C-953D2F69092C}" sibTransId="{B051B68A-022B-434D-8842-2BEF44156A07}"/>
    <dgm:cxn modelId="{64CEC34E-7853-4C6F-9568-3E3F3F69D835}" type="presOf" srcId="{0CEC63F8-B343-4A67-8EF2-976246317A6A}" destId="{27244162-37AD-4812-A847-91B311333083}" srcOrd="0" destOrd="0" presId="urn:microsoft.com/office/officeart/2005/8/layout/hierarchy6"/>
    <dgm:cxn modelId="{0BF56E8C-3CB2-48A0-A9D2-EB0550C31B4F}" type="presOf" srcId="{9F995A60-6BE3-4C62-BF62-248D01EF34C1}" destId="{1BC8984C-8873-406C-B2FB-77A910A6C0BC}" srcOrd="0" destOrd="0" presId="urn:microsoft.com/office/officeart/2005/8/layout/hierarchy6"/>
    <dgm:cxn modelId="{C8FFBFB1-FACC-4546-A406-5DC8382F5124}" type="presOf" srcId="{F7697C32-F563-4F74-9B91-65B1F5706F1C}" destId="{DA9ADE8F-D927-4330-B8B9-57B4775F1852}" srcOrd="0" destOrd="0" presId="urn:microsoft.com/office/officeart/2005/8/layout/hierarchy6"/>
    <dgm:cxn modelId="{9A3E0CBF-423F-4B90-820F-64C65605C9AD}" type="presOf" srcId="{453EB9B7-FF67-4596-A91C-DB45DBA9B0AB}" destId="{4EFED2EE-7B1B-435F-A603-FF157687E977}" srcOrd="0" destOrd="0" presId="urn:microsoft.com/office/officeart/2005/8/layout/hierarchy6"/>
    <dgm:cxn modelId="{0E3DF6F4-EA99-4C65-AEE4-3BDFF5DC7C3E}" type="presOf" srcId="{4B7F7295-BFD6-4481-8DA1-F415C7044A72}" destId="{517FC843-4A2F-45FE-912E-4850FFD87CA1}" srcOrd="0" destOrd="0" presId="urn:microsoft.com/office/officeart/2005/8/layout/hierarchy6"/>
    <dgm:cxn modelId="{06A1A85F-549B-4435-B3FC-05D3ADD21BC4}" type="presParOf" srcId="{517FC843-4A2F-45FE-912E-4850FFD87CA1}" destId="{1FD1BF53-65D8-4D0A-84A2-42BB6DEA4D8F}" srcOrd="0" destOrd="0" presId="urn:microsoft.com/office/officeart/2005/8/layout/hierarchy6"/>
    <dgm:cxn modelId="{37BFFBCB-1D73-4035-958D-34B1B3B0281C}" type="presParOf" srcId="{1FD1BF53-65D8-4D0A-84A2-42BB6DEA4D8F}" destId="{2AA3F264-BD89-4C49-9BA5-6872D9F58556}" srcOrd="0" destOrd="0" presId="urn:microsoft.com/office/officeart/2005/8/layout/hierarchy6"/>
    <dgm:cxn modelId="{914505B4-0188-480D-BF00-A5957E68D654}" type="presParOf" srcId="{2AA3F264-BD89-4C49-9BA5-6872D9F58556}" destId="{3E7BC673-BDD6-45A5-8E45-3E294CCDDB31}" srcOrd="0" destOrd="0" presId="urn:microsoft.com/office/officeart/2005/8/layout/hierarchy6"/>
    <dgm:cxn modelId="{D8B1651C-4AC9-42F2-A3E7-2737B8E09D71}" type="presParOf" srcId="{3E7BC673-BDD6-45A5-8E45-3E294CCDDB31}" destId="{1BC8984C-8873-406C-B2FB-77A910A6C0BC}" srcOrd="0" destOrd="0" presId="urn:microsoft.com/office/officeart/2005/8/layout/hierarchy6"/>
    <dgm:cxn modelId="{1C9B156F-9D17-4051-91DD-C544F0738846}" type="presParOf" srcId="{3E7BC673-BDD6-45A5-8E45-3E294CCDDB31}" destId="{B749C99F-ABA0-47C4-AA3C-D6300F01BF33}" srcOrd="1" destOrd="0" presId="urn:microsoft.com/office/officeart/2005/8/layout/hierarchy6"/>
    <dgm:cxn modelId="{018EF923-2A7E-4E67-9A01-55215E0A2718}" type="presParOf" srcId="{B749C99F-ABA0-47C4-AA3C-D6300F01BF33}" destId="{DA9ADE8F-D927-4330-B8B9-57B4775F1852}" srcOrd="0" destOrd="0" presId="urn:microsoft.com/office/officeart/2005/8/layout/hierarchy6"/>
    <dgm:cxn modelId="{5B5EE513-4F34-4283-B768-059EF9D5565B}" type="presParOf" srcId="{B749C99F-ABA0-47C4-AA3C-D6300F01BF33}" destId="{FEE1DF20-EAF8-46E4-90B5-590707CF0996}" srcOrd="1" destOrd="0" presId="urn:microsoft.com/office/officeart/2005/8/layout/hierarchy6"/>
    <dgm:cxn modelId="{090503BA-79F2-4ADC-A009-4C0AC5940D10}" type="presParOf" srcId="{FEE1DF20-EAF8-46E4-90B5-590707CF0996}" destId="{4EFED2EE-7B1B-435F-A603-FF157687E977}" srcOrd="0" destOrd="0" presId="urn:microsoft.com/office/officeart/2005/8/layout/hierarchy6"/>
    <dgm:cxn modelId="{6F29293D-B40B-418B-8F99-53CA5DA8020F}" type="presParOf" srcId="{FEE1DF20-EAF8-46E4-90B5-590707CF0996}" destId="{12009862-B9AA-46B5-8748-D51071F98E86}" srcOrd="1" destOrd="0" presId="urn:microsoft.com/office/officeart/2005/8/layout/hierarchy6"/>
    <dgm:cxn modelId="{949074B2-21CE-400D-82F6-C82095DAE999}" type="presParOf" srcId="{B749C99F-ABA0-47C4-AA3C-D6300F01BF33}" destId="{5C6D00FC-C78D-4E21-BA37-9EFE9A00FB65}" srcOrd="2" destOrd="0" presId="urn:microsoft.com/office/officeart/2005/8/layout/hierarchy6"/>
    <dgm:cxn modelId="{F58937A9-7655-476E-BB85-1934F212C5FF}" type="presParOf" srcId="{B749C99F-ABA0-47C4-AA3C-D6300F01BF33}" destId="{D1347F47-065F-44CD-9F0C-46F57BFA418A}" srcOrd="3" destOrd="0" presId="urn:microsoft.com/office/officeart/2005/8/layout/hierarchy6"/>
    <dgm:cxn modelId="{7D785E30-12E8-4AD8-BFBE-9959C28B9BD8}" type="presParOf" srcId="{D1347F47-065F-44CD-9F0C-46F57BFA418A}" destId="{27244162-37AD-4812-A847-91B311333083}" srcOrd="0" destOrd="0" presId="urn:microsoft.com/office/officeart/2005/8/layout/hierarchy6"/>
    <dgm:cxn modelId="{131EFF47-9FEA-4D53-B99E-633C90B9ED68}" type="presParOf" srcId="{D1347F47-065F-44CD-9F0C-46F57BFA418A}" destId="{16C3FFB0-6D6A-4820-BDD0-3B5617D49074}" srcOrd="1" destOrd="0" presId="urn:microsoft.com/office/officeart/2005/8/layout/hierarchy6"/>
    <dgm:cxn modelId="{57274BE2-283D-4433-880E-D064697D693D}" type="presParOf" srcId="{517FC843-4A2F-45FE-912E-4850FFD87CA1}" destId="{5967EB6C-E813-4F5F-BFB3-684B8D47343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A1B89-1763-4C7D-A217-3CD8BEEEEAA8}">
      <dsp:nvSpPr>
        <dsp:cNvPr id="0" name=""/>
        <dsp:cNvSpPr/>
      </dsp:nvSpPr>
      <dsp:spPr>
        <a:xfrm>
          <a:off x="1595431" y="2143"/>
          <a:ext cx="2752737" cy="1617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 Defect</a:t>
          </a:r>
          <a:r>
            <a:rPr kumimoji="0" lang="hu-HU" sz="20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sz="20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alt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Megfelelő </a:t>
          </a:r>
          <a:r>
            <a:rPr kumimoji="0" lang="hu-HU" altLang="en-US" sz="18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spongiosus</a:t>
          </a:r>
          <a:r>
            <a:rPr kumimoji="0" lang="hu-HU" alt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csontfelszín </a:t>
          </a:r>
          <a:r>
            <a:rPr kumimoji="0" lang="hu-HU" altLang="en-US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megtartott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metaphyseal</a:t>
          </a:r>
          <a:r>
            <a:rPr kumimoji="0" lang="hu-HU" altLang="en-US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altLang="en-US" sz="18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en-US" alt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</a:t>
          </a:r>
          <a:r>
            <a:rPr kumimoji="0" lang="hu-HU" altLang="en-US" sz="18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endParaRPr kumimoji="0" lang="en-US" altLang="en-US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sp:txBody>
      <dsp:txXfrm>
        <a:off x="1642805" y="49517"/>
        <a:ext cx="2657989" cy="1522716"/>
      </dsp:txXfrm>
    </dsp:sp>
    <dsp:sp modelId="{AA8412A9-9E7D-4DFF-B80F-621316FB37A7}">
      <dsp:nvSpPr>
        <dsp:cNvPr id="0" name=""/>
        <dsp:cNvSpPr/>
      </dsp:nvSpPr>
      <dsp:spPr>
        <a:xfrm>
          <a:off x="1394772" y="1619607"/>
          <a:ext cx="1577027" cy="646985"/>
        </a:xfrm>
        <a:custGeom>
          <a:avLst/>
          <a:gdLst/>
          <a:ahLst/>
          <a:cxnLst/>
          <a:rect l="0" t="0" r="0" b="0"/>
          <a:pathLst>
            <a:path>
              <a:moveTo>
                <a:pt x="1577027" y="0"/>
              </a:moveTo>
              <a:lnTo>
                <a:pt x="1577027" y="323492"/>
              </a:lnTo>
              <a:lnTo>
                <a:pt x="0" y="323492"/>
              </a:lnTo>
              <a:lnTo>
                <a:pt x="0" y="6469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DA4EE-369A-4BBE-B512-65925F9B81B8}">
      <dsp:nvSpPr>
        <dsp:cNvPr id="0" name=""/>
        <dsp:cNvSpPr/>
      </dsp:nvSpPr>
      <dsp:spPr>
        <a:xfrm>
          <a:off x="181674" y="2266592"/>
          <a:ext cx="2426196" cy="1617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20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Csontgraft</a:t>
          </a:r>
          <a:endParaRPr kumimoji="0" lang="hu-HU" sz="20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  <a:defRPr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Cement</a:t>
          </a:r>
          <a:endParaRPr kumimoji="0" lang="hu-HU" sz="20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sp:txBody>
      <dsp:txXfrm>
        <a:off x="229048" y="2313966"/>
        <a:ext cx="2331448" cy="1522716"/>
      </dsp:txXfrm>
    </dsp:sp>
    <dsp:sp modelId="{1D2FA9DD-9A8C-45A0-9B03-84AC2DC0F454}">
      <dsp:nvSpPr>
        <dsp:cNvPr id="0" name=""/>
        <dsp:cNvSpPr/>
      </dsp:nvSpPr>
      <dsp:spPr>
        <a:xfrm>
          <a:off x="2971800" y="1619607"/>
          <a:ext cx="1577027" cy="6469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492"/>
              </a:lnTo>
              <a:lnTo>
                <a:pt x="1577027" y="323492"/>
              </a:lnTo>
              <a:lnTo>
                <a:pt x="1577027" y="6469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0CB3A-D61C-4B30-B3E7-92B8771E96BE}">
      <dsp:nvSpPr>
        <dsp:cNvPr id="0" name=""/>
        <dsp:cNvSpPr/>
      </dsp:nvSpPr>
      <dsp:spPr>
        <a:xfrm>
          <a:off x="3335729" y="2266592"/>
          <a:ext cx="2426196" cy="16174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20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Augmentum</a:t>
          </a:r>
          <a:endParaRPr kumimoji="0" lang="en-US" sz="18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Arial" pitchFamily="34" charset="0"/>
          </a:endParaRPr>
        </a:p>
      </dsp:txBody>
      <dsp:txXfrm>
        <a:off x="3383103" y="2313966"/>
        <a:ext cx="2331448" cy="1522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3AE70-1BA9-4768-874E-1D448624A49A}">
      <dsp:nvSpPr>
        <dsp:cNvPr id="0" name=""/>
        <dsp:cNvSpPr/>
      </dsp:nvSpPr>
      <dsp:spPr>
        <a:xfrm>
          <a:off x="1605053" y="0"/>
          <a:ext cx="2467180" cy="1644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II Defect</a:t>
          </a:r>
          <a:r>
            <a:rPr kumimoji="0" lang="hu-HU" sz="20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sz="20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73025" marR="0" lvl="1" indent="-1270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Metaphyseal</a:t>
          </a:r>
          <a:r>
            <a:rPr kumimoji="0" lang="hu-H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 </a:t>
          </a:r>
          <a:r>
            <a:rPr kumimoji="0" lang="hu-HU" sz="18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segmentum</a:t>
          </a:r>
          <a:r>
            <a:rPr kumimoji="0" lang="hu-HU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rövidült</a:t>
          </a: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</a:p>
      </dsp:txBody>
      <dsp:txXfrm>
        <a:off x="1653227" y="48174"/>
        <a:ext cx="2370832" cy="1548439"/>
      </dsp:txXfrm>
    </dsp:sp>
    <dsp:sp modelId="{40D0C04D-1236-4DB7-86BF-3E66137660F4}">
      <dsp:nvSpPr>
        <dsp:cNvPr id="0" name=""/>
        <dsp:cNvSpPr/>
      </dsp:nvSpPr>
      <dsp:spPr>
        <a:xfrm>
          <a:off x="1234976" y="1644787"/>
          <a:ext cx="1603667" cy="657914"/>
        </a:xfrm>
        <a:custGeom>
          <a:avLst/>
          <a:gdLst/>
          <a:ahLst/>
          <a:cxnLst/>
          <a:rect l="0" t="0" r="0" b="0"/>
          <a:pathLst>
            <a:path>
              <a:moveTo>
                <a:pt x="1603667" y="0"/>
              </a:moveTo>
              <a:lnTo>
                <a:pt x="1603667" y="328957"/>
              </a:lnTo>
              <a:lnTo>
                <a:pt x="0" y="328957"/>
              </a:lnTo>
              <a:lnTo>
                <a:pt x="0" y="6579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AC57B-0368-46ED-83F3-FAEDCCD624D7}">
      <dsp:nvSpPr>
        <dsp:cNvPr id="0" name=""/>
        <dsp:cNvSpPr/>
      </dsp:nvSpPr>
      <dsp:spPr>
        <a:xfrm>
          <a:off x="1386" y="2302702"/>
          <a:ext cx="2467180" cy="1644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Augment</a:t>
          </a:r>
          <a:r>
            <a:rPr kumimoji="0" lang="hu-HU" sz="20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: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Full Block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Half block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Wedge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Distal/Post/Ant</a:t>
          </a:r>
        </a:p>
      </dsp:txBody>
      <dsp:txXfrm>
        <a:off x="49560" y="2350876"/>
        <a:ext cx="2370832" cy="1548439"/>
      </dsp:txXfrm>
    </dsp:sp>
    <dsp:sp modelId="{F956BD4C-37EE-44B5-9DF7-F5FC8EDC97D9}">
      <dsp:nvSpPr>
        <dsp:cNvPr id="0" name=""/>
        <dsp:cNvSpPr/>
      </dsp:nvSpPr>
      <dsp:spPr>
        <a:xfrm>
          <a:off x="2838644" y="1644787"/>
          <a:ext cx="1603667" cy="6579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957"/>
              </a:lnTo>
              <a:lnTo>
                <a:pt x="1603667" y="328957"/>
              </a:lnTo>
              <a:lnTo>
                <a:pt x="1603667" y="6579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027188-F550-4A7E-83D6-86D8FD9DD672}">
      <dsp:nvSpPr>
        <dsp:cNvPr id="0" name=""/>
        <dsp:cNvSpPr/>
      </dsp:nvSpPr>
      <dsp:spPr>
        <a:xfrm>
          <a:off x="3208721" y="2302702"/>
          <a:ext cx="2467180" cy="16447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Femoral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Tibial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</dsp:txBody>
      <dsp:txXfrm>
        <a:off x="3256895" y="2350876"/>
        <a:ext cx="2370832" cy="1548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8984C-8873-406C-B2FB-77A910A6C0BC}">
      <dsp:nvSpPr>
        <dsp:cNvPr id="0" name=""/>
        <dsp:cNvSpPr/>
      </dsp:nvSpPr>
      <dsp:spPr>
        <a:xfrm>
          <a:off x="1600206" y="152396"/>
          <a:ext cx="2549797" cy="169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rPr>
            <a:t> </a:t>
          </a:r>
          <a:r>
            <a:rPr kumimoji="0" lang="en-US" altLang="en-US" sz="20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Type III Defect</a:t>
          </a:r>
          <a:r>
            <a:rPr kumimoji="0" lang="hu-HU" altLang="en-US" sz="20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endParaRPr kumimoji="0" lang="en-US" altLang="en-US" sz="20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M</a:t>
          </a:r>
          <a:r>
            <a:rPr kumimoji="0" lang="en-US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etaphysea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lis</a:t>
          </a:r>
          <a:r>
            <a:rPr kumimoji="0" lang="en-US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segment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um</a:t>
          </a:r>
          <a:r>
            <a:rPr kumimoji="0" lang="en-US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d</a:t>
          </a:r>
          <a:r>
            <a:rPr kumimoji="0" lang="en-US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eficient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ia</a:t>
          </a:r>
          <a:r>
            <a:rPr kumimoji="0" lang="en-US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en-US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epicondyl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us</a:t>
          </a:r>
          <a:r>
            <a:rPr kumimoji="0" lang="en-US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és</a:t>
          </a:r>
          <a:r>
            <a:rPr kumimoji="0" lang="en-US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tub</a:t>
          </a:r>
          <a:r>
            <a:rPr kumimoji="0" lang="hu-HU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. </a:t>
          </a:r>
          <a:r>
            <a:rPr kumimoji="0" lang="hu-HU" altLang="en-US" sz="1600" b="0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tibiae</a:t>
          </a:r>
          <a:r>
            <a:rPr kumimoji="0" lang="hu-HU" altLang="en-US" sz="16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szintben</a:t>
          </a:r>
          <a:endParaRPr kumimoji="0" lang="en-US" sz="11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sp:txBody>
      <dsp:txXfrm>
        <a:off x="1649993" y="202183"/>
        <a:ext cx="2450223" cy="1600291"/>
      </dsp:txXfrm>
    </dsp:sp>
    <dsp:sp modelId="{DA9ADE8F-D927-4330-B8B9-57B4775F1852}">
      <dsp:nvSpPr>
        <dsp:cNvPr id="0" name=""/>
        <dsp:cNvSpPr/>
      </dsp:nvSpPr>
      <dsp:spPr>
        <a:xfrm>
          <a:off x="1276331" y="1852261"/>
          <a:ext cx="1598774" cy="659411"/>
        </a:xfrm>
        <a:custGeom>
          <a:avLst/>
          <a:gdLst/>
          <a:ahLst/>
          <a:cxnLst/>
          <a:rect l="0" t="0" r="0" b="0"/>
          <a:pathLst>
            <a:path>
              <a:moveTo>
                <a:pt x="1598774" y="0"/>
              </a:moveTo>
              <a:lnTo>
                <a:pt x="1598774" y="329705"/>
              </a:lnTo>
              <a:lnTo>
                <a:pt x="0" y="329705"/>
              </a:lnTo>
              <a:lnTo>
                <a:pt x="0" y="659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FED2EE-7B1B-435F-A603-FF157687E977}">
      <dsp:nvSpPr>
        <dsp:cNvPr id="0" name=""/>
        <dsp:cNvSpPr/>
      </dsp:nvSpPr>
      <dsp:spPr>
        <a:xfrm>
          <a:off x="1432" y="2511673"/>
          <a:ext cx="2549797" cy="169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Femoral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2000" b="0" i="1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Tibial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Cone</a:t>
          </a:r>
        </a:p>
      </dsp:txBody>
      <dsp:txXfrm>
        <a:off x="51219" y="2561460"/>
        <a:ext cx="2450223" cy="1600291"/>
      </dsp:txXfrm>
    </dsp:sp>
    <dsp:sp modelId="{5C6D00FC-C78D-4E21-BA37-9EFE9A00FB65}">
      <dsp:nvSpPr>
        <dsp:cNvPr id="0" name=""/>
        <dsp:cNvSpPr/>
      </dsp:nvSpPr>
      <dsp:spPr>
        <a:xfrm>
          <a:off x="2875105" y="1852261"/>
          <a:ext cx="1715962" cy="659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9705"/>
              </a:lnTo>
              <a:lnTo>
                <a:pt x="1715962" y="329705"/>
              </a:lnTo>
              <a:lnTo>
                <a:pt x="1715962" y="6594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244162-37AD-4812-A847-91B311333083}">
      <dsp:nvSpPr>
        <dsp:cNvPr id="0" name=""/>
        <dsp:cNvSpPr/>
      </dsp:nvSpPr>
      <dsp:spPr>
        <a:xfrm>
          <a:off x="3316169" y="2511673"/>
          <a:ext cx="2549797" cy="16998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Segmental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is</a:t>
          </a:r>
          <a:r>
            <a:rPr kumimoji="0" lang="en-US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 </a:t>
          </a:r>
          <a:r>
            <a:rPr kumimoji="0" lang="hu-HU" sz="20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rPr>
            <a:t>rendszer</a:t>
          </a:r>
          <a:endParaRPr kumimoji="0" lang="en-US" sz="2000" b="0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</a:endParaRPr>
        </a:p>
      </dsp:txBody>
      <dsp:txXfrm>
        <a:off x="3365956" y="2561460"/>
        <a:ext cx="2450223" cy="1600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D85F5-043D-4DCC-A79F-4CF6B322294C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E05D8-131B-4CFE-B2EA-E34CE488A0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7876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12104-50E2-F142-8141-BB8833B1FDF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6880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12104-50E2-F142-8141-BB8833B1FDFE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02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17CA9D-0D3A-4D3F-930E-965743D7B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6D942FA-D17A-EC65-48FD-95A1FE731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123B3A9-38A8-91D3-E46B-DC5C49FA1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F206C74-70AB-29E2-930C-B701345D6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D5C391-A9AE-CCFD-B0B5-5B3644C8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40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BFDA3D-2090-B588-8B97-C23C4EC37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AB05B9C-297C-AE73-6BA6-04AF84F79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CE9CA65-3395-230F-CD82-2CC13A1EA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C3EF814-116A-0631-E18F-4EE7C19E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A9B5DBC-17F0-2DD7-C6ED-B6F735D9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07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B112AF0C-2CDA-5C1E-7DE2-3F2DAAFFA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519E102-E5E8-BCB7-49AE-C37F93BB7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F5D2503-3105-471E-F832-192CC8D79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A5AB551-61DC-BC70-0E0B-2B75E9177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5556A8C-9EAB-7618-D350-2F03A385C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695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B5E993-293B-A621-F012-3B6B5590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0C76F4A-56FE-E6E6-7D0A-BAFE7E97F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CF6F05-9889-FFB1-84D2-427C1ACF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97D4F0C-8839-CECE-AD76-901160E6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885455F-164D-853B-9EC6-2EEF1E0A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35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A5E3B1-A574-BF4E-FBEB-35EE1B6B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848D01A-43EA-1F01-DD3D-D4F6192B0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208310C-33F6-B1E5-C077-E65900AD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0B59C9-7C3F-596A-D073-2AE718AB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90FBB8C-DA2A-EF64-81D3-BCC47866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275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583FD4-2108-8F71-B00F-2083A9C2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63A210-37E4-9F7C-7F73-55E7F0E3A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8BD2AB6-FC47-4DB6-DC4C-AD5AF26E4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56F0F3C-03FE-6221-53C7-F93BE276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4AE3937-0924-B27D-773B-FE02F089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CF98FB8-D4E5-30CC-ED46-2ED520B6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577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EC3ECB-FE88-46A1-2B16-36FC1E52B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F46C64A-1001-52A0-2388-824B47F6D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B88946D-E5E0-7DB8-92E0-208BF5A09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AD8766C-8C67-6CB6-F01E-57554C6DC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CA0936C-6C9E-B39A-9544-4CD343834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A88CC04-0962-7EA8-DE8D-F17CDE6A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1B812A3-AE09-8257-DE9E-3DA1C27F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36ECFEA2-DC65-7E7A-44C9-E6CF6260C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9641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C01132-595E-274B-C26A-BDB66C3A6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85B160C-E2B3-F74D-51A0-5095AADC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62D570E6-5BA6-C7BD-7A58-2CA68FF7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B20ADD7-A51E-003F-16BA-9F098D3E2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4069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67AD0D4-D5B1-481D-4EFB-4882034B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7CFD52E6-18B9-8F48-7632-695E3F4C6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4AEC21-EC40-40F8-D572-116660BD8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827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D5008C-EBD2-A34E-10E9-9E4BFFD5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30B141-90BF-491E-EADB-59DD89ED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8A414B7-D913-270E-9699-6250BF90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710EC43-669F-81CD-7303-D88AAAFCF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2E110E1-D825-46F3-C7E1-D8D4776DE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48E3F2C-721F-89C2-CFC2-61DC3FF8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2217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25E6CF-3D89-F284-54CF-28141D3E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011B96B-FD6F-EB89-5DC9-0F9A3CCD2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D3DEE27-6613-4C62-BC8A-005BF2371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DFFD8A-744C-4B4C-74E9-424AE6E5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C67BBE9-3F78-A43F-B581-CDFA1332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6AE4179-B83E-2392-9BFC-90C990FCE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01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FC11F01-A26A-930F-078F-632AB1BD6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B443B8-1E73-87E3-60F5-F33222484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2C3827-47D5-8532-453A-A3F3C8C91F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DC054-D763-44CA-AA00-8CC5FF40FE54}" type="datetimeFigureOut">
              <a:rPr lang="hu-HU" smtClean="0"/>
              <a:t>2023. 11. 10.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19C638-2432-2F26-C0DA-B3D1BD0D1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C80C5C-6C0C-605A-41D2-4E0B16840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9A097-C180-4A57-9752-D6553A50EF1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578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.jpg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2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2.jp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2.jp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13" Type="http://schemas.openxmlformats.org/officeDocument/2006/relationships/image" Target="../media/image116.pn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2" Type="http://schemas.openxmlformats.org/officeDocument/2006/relationships/image" Target="../media/image105.jpeg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11" Type="http://schemas.openxmlformats.org/officeDocument/2006/relationships/image" Target="../media/image114.png"/><Relationship Id="rId5" Type="http://schemas.openxmlformats.org/officeDocument/2006/relationships/image" Target="../media/image108.jpeg"/><Relationship Id="rId15" Type="http://schemas.openxmlformats.org/officeDocument/2006/relationships/image" Target="../media/image11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Relationship Id="rId14" Type="http://schemas.openxmlformats.org/officeDocument/2006/relationships/image" Target="../media/image1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journals.lww.com/corr/toc/2001/1100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jp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>
            <a:extLst>
              <a:ext uri="{FF2B5EF4-FFF2-40B4-BE49-F238E27FC236}">
                <a16:creationId xmlns:a16="http://schemas.microsoft.com/office/drawing/2014/main" id="{E13068A7-7E1C-AA49-AADF-6A8E587F1FFB}"/>
              </a:ext>
            </a:extLst>
          </p:cNvPr>
          <p:cNvSpPr/>
          <p:nvPr/>
        </p:nvSpPr>
        <p:spPr>
          <a:xfrm>
            <a:off x="0" y="3188388"/>
            <a:ext cx="12192000" cy="37784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0988C548-DBD7-3045-BBB9-4B2BCF989BE2}"/>
              </a:ext>
            </a:extLst>
          </p:cNvPr>
          <p:cNvSpPr txBox="1"/>
          <p:nvPr/>
        </p:nvSpPr>
        <p:spPr>
          <a:xfrm>
            <a:off x="924127" y="3587457"/>
            <a:ext cx="1034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/>
              <a:t>CSONTPÓTLÁS ÉS CONSTRAINT ÖSSZEFÜGGÉSEI TÉRD REVÍZIÓBAN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4B20915-5AF8-DB9E-7101-FE1C76405C5E}"/>
              </a:ext>
            </a:extLst>
          </p:cNvPr>
          <p:cNvSpPr txBox="1"/>
          <p:nvPr/>
        </p:nvSpPr>
        <p:spPr>
          <a:xfrm>
            <a:off x="4615543" y="5232266"/>
            <a:ext cx="6336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Udvarhelyi Iván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Uzsoki</a:t>
            </a:r>
            <a:r>
              <a:rPr lang="hu-HU" alt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Kórház, Budapest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3A7140D-F04F-9618-4123-F8B158535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8"/>
            <a:ext cx="4703732" cy="313310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0A548B3-8E7B-1FF0-F2F7-FC0151DCA132}"/>
              </a:ext>
            </a:extLst>
          </p:cNvPr>
          <p:cNvSpPr txBox="1"/>
          <p:nvPr/>
        </p:nvSpPr>
        <p:spPr>
          <a:xfrm>
            <a:off x="4615543" y="515999"/>
            <a:ext cx="75002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 PROTÉZIS KEREKASZTAL </a:t>
            </a:r>
          </a:p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térdprotézisek aktuális kérdései BEK Akadémia</a:t>
            </a:r>
          </a:p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Budapest, 2023.11.11.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A589202-3B21-40DD-980C-FF67C44D8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9" y="4467401"/>
            <a:ext cx="2101193" cy="20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0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74CCE8-9B56-E545-52EA-92FDF81C65C7}"/>
              </a:ext>
            </a:extLst>
          </p:cNvPr>
          <p:cNvSpPr txBox="1">
            <a:spLocks noChangeArrowheads="1"/>
          </p:cNvSpPr>
          <p:nvPr/>
        </p:nvSpPr>
        <p:spPr>
          <a:xfrm>
            <a:off x="1375316" y="314725"/>
            <a:ext cx="5067300" cy="9429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Csontdefectus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classificatio</a:t>
            </a:r>
            <a:br>
              <a:rPr lang="en-US" altLang="hu-HU" kern="0" dirty="0"/>
            </a:br>
            <a:br>
              <a:rPr lang="en-US" altLang="hu-HU" kern="0" dirty="0"/>
            </a:br>
            <a:endParaRPr lang="en-US" altLang="hu-HU" kern="0" baseline="40000" dirty="0">
              <a:cs typeface="Arial" panose="020B0604020202020204" pitchFamily="34" charset="0"/>
            </a:endParaRPr>
          </a:p>
        </p:txBody>
      </p:sp>
      <p:pic>
        <p:nvPicPr>
          <p:cNvPr id="4" name="Picture 10" descr="Class 2">
            <a:extLst>
              <a:ext uri="{FF2B5EF4-FFF2-40B4-BE49-F238E27FC236}">
                <a16:creationId xmlns:a16="http://schemas.microsoft.com/office/drawing/2014/main" id="{0EDAC892-0C5F-755A-BB69-F7B20C03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" b="2284"/>
          <a:stretch>
            <a:fillRect/>
          </a:stretch>
        </p:blipFill>
        <p:spPr>
          <a:xfrm>
            <a:off x="7881938" y="1214438"/>
            <a:ext cx="2500312" cy="15621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21C8C36-5F56-3EC6-00DB-045D415357F6}"/>
              </a:ext>
            </a:extLst>
          </p:cNvPr>
          <p:cNvGraphicFramePr/>
          <p:nvPr/>
        </p:nvGraphicFramePr>
        <p:xfrm>
          <a:off x="1773170" y="1357300"/>
          <a:ext cx="5677288" cy="4707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4" descr="Group_7_382.jpg">
            <a:extLst>
              <a:ext uri="{FF2B5EF4-FFF2-40B4-BE49-F238E27FC236}">
                <a16:creationId xmlns:a16="http://schemas.microsoft.com/office/drawing/2014/main" id="{1B9A0533-DE1E-7347-0CF1-ADE6ECBC7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3657601"/>
            <a:ext cx="25892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EF3861BA-EDBC-CE60-DC39-5D1B33D25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6264276"/>
            <a:ext cx="600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Calibri" panose="020F0502020204030204" pitchFamily="34" charset="0"/>
              </a:rPr>
              <a:t>Lucey S, Scuderi G, Kelly M, et al. A practical approach to dealing with bone loss in revision total knee arthroplasty. November.</a:t>
            </a:r>
            <a:r>
              <a:rPr lang="en-US" altLang="en-US" sz="10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Calibri" panose="020F0502020204030204" pitchFamily="34" charset="0"/>
              </a:rPr>
              <a:t>2000, 3-6. </a:t>
            </a:r>
            <a:r>
              <a:rPr lang="en-US" altLang="hu-HU" sz="1000">
                <a:solidFill>
                  <a:schemeClr val="tx1"/>
                </a:solidFill>
                <a:latin typeface="Calibri" panose="020F0502020204030204" pitchFamily="34" charset="0"/>
              </a:rPr>
              <a:t>Anderson Orthopaedic Research Institute (AORI) Defect Classification.</a:t>
            </a:r>
          </a:p>
        </p:txBody>
      </p:sp>
      <p:cxnSp>
        <p:nvCxnSpPr>
          <p:cNvPr id="11" name="Egyenes összekötő 7">
            <a:extLst>
              <a:ext uri="{FF2B5EF4-FFF2-40B4-BE49-F238E27FC236}">
                <a16:creationId xmlns:a16="http://schemas.microsoft.com/office/drawing/2014/main" id="{E69251F5-2E52-0788-F8CD-2A7D41AE5B23}"/>
              </a:ext>
            </a:extLst>
          </p:cNvPr>
          <p:cNvCxnSpPr>
            <a:cxnSpLocks/>
          </p:cNvCxnSpPr>
          <p:nvPr/>
        </p:nvCxnSpPr>
        <p:spPr bwMode="auto">
          <a:xfrm>
            <a:off x="8629650" y="3665538"/>
            <a:ext cx="503238" cy="75406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9">
            <a:extLst>
              <a:ext uri="{FF2B5EF4-FFF2-40B4-BE49-F238E27FC236}">
                <a16:creationId xmlns:a16="http://schemas.microsoft.com/office/drawing/2014/main" id="{AA60FFF8-A779-4AC9-EDFE-2EF7FA3AC5D4}"/>
              </a:ext>
            </a:extLst>
          </p:cNvPr>
          <p:cNvCxnSpPr>
            <a:cxnSpLocks/>
          </p:cNvCxnSpPr>
          <p:nvPr/>
        </p:nvCxnSpPr>
        <p:spPr bwMode="auto">
          <a:xfrm>
            <a:off x="7931150" y="4411663"/>
            <a:ext cx="503238" cy="7556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Egyenes összekötő 10">
            <a:extLst>
              <a:ext uri="{FF2B5EF4-FFF2-40B4-BE49-F238E27FC236}">
                <a16:creationId xmlns:a16="http://schemas.microsoft.com/office/drawing/2014/main" id="{F983E674-3C00-EC9A-907E-4C3DFB362C5B}"/>
              </a:ext>
            </a:extLst>
          </p:cNvPr>
          <p:cNvCxnSpPr>
            <a:cxnSpLocks/>
          </p:cNvCxnSpPr>
          <p:nvPr/>
        </p:nvCxnSpPr>
        <p:spPr bwMode="auto">
          <a:xfrm flipH="1">
            <a:off x="8629651" y="3754438"/>
            <a:ext cx="638175" cy="7747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5EDE9DBC-FBFC-E19A-CCDE-A41CF3BC11CB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2089" y="4389438"/>
            <a:ext cx="638175" cy="773112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Kép 15">
            <a:extLst>
              <a:ext uri="{FF2B5EF4-FFF2-40B4-BE49-F238E27FC236}">
                <a16:creationId xmlns:a16="http://schemas.microsoft.com/office/drawing/2014/main" id="{A7B2C7D8-27A2-A1D1-45DF-8EB99BAFB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7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D74204-D3C4-BD86-6775-9CFDD070C1E8}"/>
              </a:ext>
            </a:extLst>
          </p:cNvPr>
          <p:cNvSpPr txBox="1">
            <a:spLocks noChangeArrowheads="1"/>
          </p:cNvSpPr>
          <p:nvPr/>
        </p:nvSpPr>
        <p:spPr>
          <a:xfrm>
            <a:off x="1800646" y="285749"/>
            <a:ext cx="5067300" cy="9429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Csontdefectus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classificatio</a:t>
            </a:r>
            <a:br>
              <a:rPr lang="en-US" altLang="hu-HU" kern="0" dirty="0">
                <a:latin typeface="Calibri" panose="020F0502020204030204" pitchFamily="34" charset="0"/>
              </a:rPr>
            </a:br>
            <a:br>
              <a:rPr lang="en-US" altLang="hu-HU" kern="0" dirty="0">
                <a:latin typeface="Calibri" panose="020F0502020204030204" pitchFamily="34" charset="0"/>
              </a:rPr>
            </a:br>
            <a:endParaRPr lang="en-US" altLang="hu-HU" kern="0" dirty="0">
              <a:latin typeface="Calibri" panose="020F0502020204030204" pitchFamily="34" charset="0"/>
            </a:endParaRPr>
          </a:p>
        </p:txBody>
      </p:sp>
      <p:pic>
        <p:nvPicPr>
          <p:cNvPr id="4" name="Picture 10" descr="Class 3">
            <a:extLst>
              <a:ext uri="{FF2B5EF4-FFF2-40B4-BE49-F238E27FC236}">
                <a16:creationId xmlns:a16="http://schemas.microsoft.com/office/drawing/2014/main" id="{D527BE90-7EDF-C47C-7316-4D61F7C8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 b="1617"/>
          <a:stretch>
            <a:fillRect/>
          </a:stretch>
        </p:blipFill>
        <p:spPr>
          <a:xfrm>
            <a:off x="7881939" y="1524001"/>
            <a:ext cx="2605087" cy="1833563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D6BE36F-C4F3-8C41-2C91-9FEA7DE771F3}"/>
              </a:ext>
            </a:extLst>
          </p:cNvPr>
          <p:cNvGraphicFramePr/>
          <p:nvPr/>
        </p:nvGraphicFramePr>
        <p:xfrm>
          <a:off x="1752600" y="1600200"/>
          <a:ext cx="5867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1" descr="ZSS Items Layout">
            <a:extLst>
              <a:ext uri="{FF2B5EF4-FFF2-40B4-BE49-F238E27FC236}">
                <a16:creationId xmlns:a16="http://schemas.microsoft.com/office/drawing/2014/main" id="{DD938B33-BF8E-20CD-630F-2549465E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581400"/>
            <a:ext cx="26670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C47628CD-A0B7-5E19-1185-5579F7779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8" y="6264276"/>
            <a:ext cx="600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tx1"/>
                </a:solidFill>
              </a:rPr>
              <a:t>Lucey S, Scuderi G, Kelly M, et al. A practical approach to dealing with bone loss in revision total knee arthroplasty. November.</a:t>
            </a:r>
            <a:r>
              <a:rPr lang="en-US" altLang="en-US" sz="1000" i="1">
                <a:solidFill>
                  <a:schemeClr val="tx1"/>
                </a:solidFill>
              </a:rPr>
              <a:t> </a:t>
            </a:r>
            <a:r>
              <a:rPr lang="en-US" altLang="en-US" sz="1000">
                <a:solidFill>
                  <a:schemeClr val="tx1"/>
                </a:solidFill>
              </a:rPr>
              <a:t>2000, 3-6. </a:t>
            </a:r>
            <a:r>
              <a:rPr lang="en-US" altLang="hu-HU" sz="1000">
                <a:solidFill>
                  <a:schemeClr val="tx1"/>
                </a:solidFill>
              </a:rPr>
              <a:t>Anderson Orthopaedic Research Institute (AORI) Defect Classification.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0A4CA59-F831-92CB-729C-2185882086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29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86CECC6-C4A5-CFCA-3B75-3E73284CE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5935663"/>
            <a:ext cx="1897063" cy="406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de-DE" altLang="hu-HU" sz="2133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89B513-19E4-EBA8-9FC8-640E6CDD2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935663"/>
            <a:ext cx="2844800" cy="406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de-DE" altLang="hu-HU" sz="2133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511798D-DB06-6816-142C-ACFFBA8DE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39908"/>
            <a:ext cx="8128000" cy="1016000"/>
          </a:xfrm>
          <a:prstGeom prst="rect">
            <a:avLst/>
          </a:prstGeom>
          <a:noFill/>
          <a:ln>
            <a:noFill/>
          </a:ln>
        </p:spPr>
        <p:txBody>
          <a:bodyPr lIns="80434" tIns="39511" rIns="80434" bIns="39511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DE" altLang="hu-HU" sz="3911" dirty="0" err="1">
                <a:solidFill>
                  <a:schemeClr val="tx1"/>
                </a:solidFill>
                <a:latin typeface="Calibri" panose="020F0502020204030204" pitchFamily="34" charset="0"/>
              </a:rPr>
              <a:t>Structural</a:t>
            </a:r>
            <a:r>
              <a:rPr lang="hu-HU" altLang="hu-HU" sz="3911" dirty="0">
                <a:solidFill>
                  <a:schemeClr val="tx1"/>
                </a:solidFill>
                <a:latin typeface="Calibri" panose="020F0502020204030204" pitchFamily="34" charset="0"/>
              </a:rPr>
              <a:t>is</a:t>
            </a:r>
            <a:r>
              <a:rPr lang="de-DE" altLang="hu-HU" sz="391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sz="3911" dirty="0" err="1">
                <a:solidFill>
                  <a:schemeClr val="tx1"/>
                </a:solidFill>
                <a:latin typeface="Calibri" panose="020F0502020204030204" pitchFamily="34" charset="0"/>
              </a:rPr>
              <a:t>Graft</a:t>
            </a:r>
            <a:r>
              <a:rPr lang="hu-HU" altLang="hu-HU" sz="3911" dirty="0">
                <a:solidFill>
                  <a:schemeClr val="tx1"/>
                </a:solidFill>
                <a:latin typeface="Calibri" panose="020F0502020204030204" pitchFamily="34" charset="0"/>
              </a:rPr>
              <a:t> – </a:t>
            </a:r>
            <a:r>
              <a:rPr lang="hu-HU" altLang="hu-HU" sz="3911" dirty="0" err="1">
                <a:solidFill>
                  <a:schemeClr val="tx1"/>
                </a:solidFill>
                <a:latin typeface="Calibri" panose="020F0502020204030204" pitchFamily="34" charset="0"/>
              </a:rPr>
              <a:t>Tibia</a:t>
            </a:r>
            <a:endParaRPr lang="hu-HU" altLang="hu-HU" sz="391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hu-HU" altLang="hu-HU" sz="3911" dirty="0" err="1">
                <a:solidFill>
                  <a:schemeClr val="tx1"/>
                </a:solidFill>
                <a:latin typeface="Calibri" panose="020F0502020204030204" pitchFamily="34" charset="0"/>
              </a:rPr>
              <a:t>Femur</a:t>
            </a:r>
            <a:r>
              <a:rPr lang="hu-HU" altLang="hu-HU" sz="3911" dirty="0">
                <a:solidFill>
                  <a:schemeClr val="tx1"/>
                </a:solidFill>
                <a:latin typeface="Calibri" panose="020F0502020204030204" pitchFamily="34" charset="0"/>
              </a:rPr>
              <a:t> – rögzítés ?</a:t>
            </a:r>
            <a:endParaRPr lang="en-GB" altLang="hu-HU" sz="391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3740BE8-AB6D-95C0-D502-9AADF6E1C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6" y="1668463"/>
            <a:ext cx="6869113" cy="3454400"/>
          </a:xfrm>
          <a:prstGeom prst="rect">
            <a:avLst/>
          </a:prstGeom>
          <a:noFill/>
          <a:ln>
            <a:noFill/>
          </a:ln>
        </p:spPr>
        <p:txBody>
          <a:bodyPr lIns="80434" tIns="39511" rIns="80434" bIns="39511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063"/>
              </a:spcAft>
              <a:defRPr/>
            </a:pP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Segmental</a:t>
            </a: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is</a:t>
            </a: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</a:t>
            </a:r>
            <a:r>
              <a:rPr lang="de-DE" altLang="hu-HU" sz="32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defect</a:t>
            </a: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u</a:t>
            </a: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 </a:t>
            </a:r>
            <a:endParaRPr lang="hu-HU" altLang="hu-HU" sz="3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marL="0" indent="0">
              <a:spcAft>
                <a:spcPts val="1063"/>
              </a:spcAft>
              <a:buNone/>
              <a:defRPr/>
            </a:pP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       fiatal beteg</a:t>
            </a:r>
            <a:endParaRPr lang="en-GB" altLang="hu-HU" sz="3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Aft>
                <a:spcPts val="1063"/>
              </a:spcAft>
              <a:defRPr/>
            </a:pPr>
            <a:r>
              <a:rPr lang="en-GB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Auto</a:t>
            </a: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log  graft</a:t>
            </a:r>
            <a:b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</a:b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 </a:t>
            </a:r>
            <a:r>
              <a:rPr lang="de-DE" altLang="hu-HU" sz="32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step</a:t>
            </a: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de-DE" altLang="hu-HU" sz="32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cut</a:t>
            </a:r>
            <a:endParaRPr lang="de-DE" altLang="hu-HU" sz="3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spcAft>
                <a:spcPts val="1063"/>
              </a:spcAft>
              <a:defRPr/>
            </a:pP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Homolog</a:t>
            </a: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csont</a:t>
            </a:r>
            <a:b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</a:b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 </a:t>
            </a: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combfej</a:t>
            </a:r>
            <a:b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</a:br>
            <a:r>
              <a:rPr lang="de-DE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 </a:t>
            </a:r>
            <a:r>
              <a:rPr lang="hu-HU" altLang="hu-HU" sz="32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structuralis</a:t>
            </a:r>
            <a:r>
              <a:rPr lang="hu-HU" altLang="hu-HU" sz="32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 </a:t>
            </a:r>
            <a:r>
              <a:rPr lang="hu-HU" altLang="hu-HU" sz="32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Wingdings" panose="05000000000000000000" pitchFamily="2" charset="2"/>
              </a:rPr>
              <a:t>graft</a:t>
            </a:r>
            <a:endParaRPr lang="en-GB" altLang="hu-HU" sz="32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Wingdings" panose="05000000000000000000" pitchFamily="2" charset="2"/>
            </a:endParaRPr>
          </a:p>
        </p:txBody>
      </p:sp>
      <p:grpSp>
        <p:nvGrpSpPr>
          <p:cNvPr id="10" name="Group 47">
            <a:extLst>
              <a:ext uri="{FF2B5EF4-FFF2-40B4-BE49-F238E27FC236}">
                <a16:creationId xmlns:a16="http://schemas.microsoft.com/office/drawing/2014/main" id="{14B6525C-F3FD-EE37-3BB3-4FEB20A66DEC}"/>
              </a:ext>
            </a:extLst>
          </p:cNvPr>
          <p:cNvGrpSpPr>
            <a:grpSpLocks/>
          </p:cNvGrpSpPr>
          <p:nvPr/>
        </p:nvGrpSpPr>
        <p:grpSpPr bwMode="auto">
          <a:xfrm>
            <a:off x="6288088" y="1381126"/>
            <a:ext cx="2239962" cy="1535113"/>
            <a:chOff x="3504" y="2016"/>
            <a:chExt cx="1296" cy="770"/>
          </a:xfrm>
        </p:grpSpPr>
        <p:graphicFrame>
          <p:nvGraphicFramePr>
            <p:cNvPr id="11" name="Object 2">
              <a:extLst>
                <a:ext uri="{FF2B5EF4-FFF2-40B4-BE49-F238E27FC236}">
                  <a16:creationId xmlns:a16="http://schemas.microsoft.com/office/drawing/2014/main" id="{4F785913-1856-EB43-CA4B-1695006D9F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04" y="2016"/>
            <a:ext cx="1296" cy="7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Image" r:id="rId3" imgW="2515617" imgH="1495634" progId="Photoshop.Image.4">
                    <p:embed/>
                  </p:oleObj>
                </mc:Choice>
                <mc:Fallback>
                  <p:oleObj name="Image" r:id="rId3" imgW="2515617" imgH="1495634" progId="Photoshop.Image.4">
                    <p:embed/>
                    <p:pic>
                      <p:nvPicPr>
                        <p:cNvPr id="22542" name="Object 2">
                          <a:extLst>
                            <a:ext uri="{FF2B5EF4-FFF2-40B4-BE49-F238E27FC236}">
                              <a16:creationId xmlns:a16="http://schemas.microsoft.com/office/drawing/2014/main" id="{EC0418C0-1612-4303-10FF-9482C76AA6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016"/>
                          <a:ext cx="1296" cy="7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Line 34">
              <a:extLst>
                <a:ext uri="{FF2B5EF4-FFF2-40B4-BE49-F238E27FC236}">
                  <a16:creationId xmlns:a16="http://schemas.microsoft.com/office/drawing/2014/main" id="{4F8FFD6A-EBE5-FC79-A114-B3BDCAC00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2160"/>
              <a:ext cx="115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 sz="1778"/>
            </a:p>
          </p:txBody>
        </p:sp>
        <p:sp>
          <p:nvSpPr>
            <p:cNvPr id="13" name="Rectangle 36">
              <a:extLst>
                <a:ext uri="{FF2B5EF4-FFF2-40B4-BE49-F238E27FC236}">
                  <a16:creationId xmlns:a16="http://schemas.microsoft.com/office/drawing/2014/main" id="{F04431B4-9CE6-4991-EBC5-194EFFEBA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160"/>
              <a:ext cx="576" cy="9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de-DE" altLang="hu-HU" sz="2133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Rectangle 42" descr="Diagonal dunkel nach oben">
              <a:extLst>
                <a:ext uri="{FF2B5EF4-FFF2-40B4-BE49-F238E27FC236}">
                  <a16:creationId xmlns:a16="http://schemas.microsoft.com/office/drawing/2014/main" id="{7DFACA68-7F85-B0FE-E962-588446777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256"/>
              <a:ext cx="576" cy="9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de-DE" altLang="hu-HU" sz="2133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Text Box 44">
              <a:extLst>
                <a:ext uri="{FF2B5EF4-FFF2-40B4-BE49-F238E27FC236}">
                  <a16:creationId xmlns:a16="http://schemas.microsoft.com/office/drawing/2014/main" id="{0ADE8C3D-79DA-65D9-65A4-1AFC0838A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1" y="2448"/>
              <a:ext cx="687" cy="21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de-AT" altLang="hu-HU" sz="2133">
                  <a:solidFill>
                    <a:srgbClr val="FF0000"/>
                  </a:solidFill>
                </a:rPr>
                <a:t>Step cut</a:t>
              </a:r>
            </a:p>
          </p:txBody>
        </p:sp>
      </p:grpSp>
      <p:sp>
        <p:nvSpPr>
          <p:cNvPr id="16" name="Text Box 45">
            <a:extLst>
              <a:ext uri="{FF2B5EF4-FFF2-40B4-BE49-F238E27FC236}">
                <a16:creationId xmlns:a16="http://schemas.microsoft.com/office/drawing/2014/main" id="{F92B455B-9B30-1F58-C923-746FDACC9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7300" y="1503364"/>
            <a:ext cx="1055688" cy="4206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DE" altLang="hu-HU" sz="2133" dirty="0" err="1">
                <a:solidFill>
                  <a:srgbClr val="000000"/>
                </a:solidFill>
                <a:latin typeface="Calibri" panose="020F0502020204030204" pitchFamily="34" charset="0"/>
              </a:rPr>
              <a:t>Autolog</a:t>
            </a:r>
            <a:endParaRPr lang="de-AT" altLang="hu-HU" sz="2133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 Box 51">
            <a:extLst>
              <a:ext uri="{FF2B5EF4-FFF2-40B4-BE49-F238E27FC236}">
                <a16:creationId xmlns:a16="http://schemas.microsoft.com/office/drawing/2014/main" id="{45F1BFC2-535E-06D9-AAEC-4548BE731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088" y="5967414"/>
            <a:ext cx="2036762" cy="4206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AT" altLang="hu-HU" sz="2133" dirty="0">
                <a:solidFill>
                  <a:schemeClr val="tx1"/>
                </a:solidFill>
                <a:latin typeface="Calibri" panose="020F0502020204030204" pitchFamily="34" charset="0"/>
              </a:rPr>
              <a:t>Autograft </a:t>
            </a:r>
            <a:r>
              <a:rPr lang="de-AT" altLang="hu-HU" sz="2133" dirty="0" err="1">
                <a:solidFill>
                  <a:schemeClr val="tx1"/>
                </a:solidFill>
                <a:latin typeface="Calibri" panose="020F0502020204030204" pitchFamily="34" charset="0"/>
              </a:rPr>
              <a:t>femur</a:t>
            </a:r>
            <a:r>
              <a:rPr lang="de-AT" altLang="hu-HU" sz="2133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8" name="Picture 52">
            <a:extLst>
              <a:ext uri="{FF2B5EF4-FFF2-40B4-BE49-F238E27FC236}">
                <a16:creationId xmlns:a16="http://schemas.microsoft.com/office/drawing/2014/main" id="{C8EF34E3-4E1E-4BB8-782B-D0CC94DC0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50" y="2020888"/>
            <a:ext cx="19192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ierung 3">
            <a:extLst>
              <a:ext uri="{FF2B5EF4-FFF2-40B4-BE49-F238E27FC236}">
                <a16:creationId xmlns:a16="http://schemas.microsoft.com/office/drawing/2014/main" id="{4FE7405F-89EA-4DBC-2D74-FF2ACABB2C04}"/>
              </a:ext>
            </a:extLst>
          </p:cNvPr>
          <p:cNvGrpSpPr>
            <a:grpSpLocks/>
          </p:cNvGrpSpPr>
          <p:nvPr/>
        </p:nvGrpSpPr>
        <p:grpSpPr bwMode="auto">
          <a:xfrm>
            <a:off x="7253289" y="3328988"/>
            <a:ext cx="3451225" cy="2659062"/>
            <a:chOff x="5863580" y="3212976"/>
            <a:chExt cx="3882752" cy="2993628"/>
          </a:xfrm>
        </p:grpSpPr>
        <p:pic>
          <p:nvPicPr>
            <p:cNvPr id="20" name="Bild 1" descr="Ohne Titel.tiff">
              <a:extLst>
                <a:ext uri="{FF2B5EF4-FFF2-40B4-BE49-F238E27FC236}">
                  <a16:creationId xmlns:a16="http://schemas.microsoft.com/office/drawing/2014/main" id="{FFBBD875-5D3F-1513-9DDC-001DBC3F8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580" y="3212976"/>
              <a:ext cx="2907752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Bild 2" descr="Ohne Titel 2.tiff">
              <a:extLst>
                <a:ext uri="{FF2B5EF4-FFF2-40B4-BE49-F238E27FC236}">
                  <a16:creationId xmlns:a16="http://schemas.microsoft.com/office/drawing/2014/main" id="{17152161-3900-2613-6F78-916E0B3C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1732" y="4365104"/>
              <a:ext cx="2514600" cy="184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Bild 8">
            <a:extLst>
              <a:ext uri="{FF2B5EF4-FFF2-40B4-BE49-F238E27FC236}">
                <a16:creationId xmlns:a16="http://schemas.microsoft.com/office/drawing/2014/main" id="{532EA195-3A7D-4854-4635-EC840DC8E5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1" y="4968875"/>
            <a:ext cx="183832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20F5404A-19FB-918F-5D86-97F5835FD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1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E57420-4392-04BD-F5D3-A173BB3E939F}"/>
              </a:ext>
            </a:extLst>
          </p:cNvPr>
          <p:cNvSpPr txBox="1">
            <a:spLocks noChangeArrowheads="1"/>
          </p:cNvSpPr>
          <p:nvPr/>
        </p:nvSpPr>
        <p:spPr>
          <a:xfrm>
            <a:off x="1223936" y="245464"/>
            <a:ext cx="6524016" cy="660207"/>
          </a:xfrm>
          <a:prstGeom prst="rect">
            <a:avLst/>
          </a:prstGeom>
        </p:spPr>
        <p:txBody>
          <a:bodyPr lIns="92075" tIns="46038" rIns="92075" bIns="4603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b="1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Tantalum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, </a:t>
            </a:r>
            <a:r>
              <a:rPr lang="en-US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Trabecular Metal</a:t>
            </a:r>
            <a:r>
              <a:rPr lang="en-US" altLang="hu-HU" i="1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Augment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umok</a:t>
            </a:r>
            <a:endParaRPr lang="en-US" altLang="hu-HU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A0155B1-A7F6-FABA-C3D0-5816CC0F9EB3}"/>
              </a:ext>
            </a:extLst>
          </p:cNvPr>
          <p:cNvSpPr txBox="1">
            <a:spLocks noChangeArrowheads="1"/>
          </p:cNvSpPr>
          <p:nvPr/>
        </p:nvSpPr>
        <p:spPr>
          <a:xfrm>
            <a:off x="1917066" y="1248087"/>
            <a:ext cx="5032375" cy="4833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 dirty="0">
                <a:latin typeface="Calibri" pitchFamily="34" charset="0"/>
              </a:rPr>
              <a:t>Trabecular Metal</a:t>
            </a:r>
            <a:r>
              <a:rPr lang="en-US" dirty="0"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hu-HU" dirty="0">
                <a:latin typeface="Calibri" pitchFamily="34" charset="0"/>
              </a:rPr>
              <a:t>   C</a:t>
            </a:r>
            <a:r>
              <a:rPr lang="en-US" dirty="0" err="1">
                <a:latin typeface="Calibri" pitchFamily="34" charset="0"/>
              </a:rPr>
              <a:t>avitar</a:t>
            </a:r>
            <a:r>
              <a:rPr lang="hu-HU" dirty="0">
                <a:latin typeface="Calibri" pitchFamily="34" charset="0"/>
              </a:rPr>
              <a:t>is,</a:t>
            </a:r>
            <a:r>
              <a:rPr lang="en-US" dirty="0">
                <a:latin typeface="Calibri" pitchFamily="34" charset="0"/>
              </a:rPr>
              <a:t> segmental</a:t>
            </a:r>
            <a:r>
              <a:rPr lang="hu-HU" dirty="0">
                <a:latin typeface="Calibri" pitchFamily="34" charset="0"/>
              </a:rPr>
              <a:t>is</a:t>
            </a:r>
            <a:r>
              <a:rPr lang="en-US" dirty="0"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csont</a:t>
            </a:r>
            <a:r>
              <a:rPr lang="en-US" dirty="0">
                <a:latin typeface="Calibri" pitchFamily="34" charset="0"/>
              </a:rPr>
              <a:t> defect</a:t>
            </a:r>
            <a:r>
              <a:rPr lang="hu-HU" dirty="0">
                <a:latin typeface="Calibri" pitchFamily="34" charset="0"/>
              </a:rPr>
              <a:t>u</a:t>
            </a:r>
            <a:r>
              <a:rPr lang="en-US" dirty="0">
                <a:latin typeface="Calibri" pitchFamily="34" charset="0"/>
              </a:rPr>
              <a:t>s </a:t>
            </a:r>
          </a:p>
          <a:p>
            <a:pPr lvl="1">
              <a:defRPr/>
            </a:pPr>
            <a:r>
              <a:rPr lang="en-US" b="1" dirty="0">
                <a:latin typeface="Calibri" pitchFamily="34" charset="0"/>
              </a:rPr>
              <a:t>“metal bone graft”</a:t>
            </a:r>
          </a:p>
          <a:p>
            <a:pPr lvl="1">
              <a:defRPr/>
            </a:pPr>
            <a:r>
              <a:rPr lang="hu-HU" dirty="0">
                <a:latin typeface="Calibri" pitchFamily="34" charset="0"/>
              </a:rPr>
              <a:t>Mind </a:t>
            </a:r>
            <a:r>
              <a:rPr lang="en-US" dirty="0" err="1">
                <a:latin typeface="Calibri" pitchFamily="34" charset="0"/>
              </a:rPr>
              <a:t>cemente</a:t>
            </a:r>
            <a:r>
              <a:rPr lang="hu-HU" dirty="0">
                <a:latin typeface="Calibri" pitchFamily="34" charset="0"/>
              </a:rPr>
              <a:t>s, mind</a:t>
            </a:r>
            <a:r>
              <a:rPr lang="en-US" dirty="0">
                <a:latin typeface="Calibri" pitchFamily="34" charset="0"/>
              </a:rPr>
              <a:t> cement</a:t>
            </a:r>
            <a:r>
              <a:rPr lang="hu-HU" dirty="0">
                <a:latin typeface="Calibri" pitchFamily="34" charset="0"/>
              </a:rPr>
              <a:t>nélküli </a:t>
            </a:r>
            <a:r>
              <a:rPr lang="en-US" dirty="0"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rögzítés</a:t>
            </a:r>
            <a:endParaRPr lang="en-US" dirty="0">
              <a:latin typeface="Calibri" pitchFamily="34" charset="0"/>
            </a:endParaRPr>
          </a:p>
          <a:p>
            <a:pPr>
              <a:defRPr/>
            </a:pPr>
            <a:r>
              <a:rPr lang="hu-HU" b="1" dirty="0">
                <a:latin typeface="Calibri" pitchFamily="34" charset="0"/>
              </a:rPr>
              <a:t>E</a:t>
            </a:r>
            <a:r>
              <a:rPr lang="en-US" b="1" dirty="0" err="1">
                <a:latin typeface="Calibri" pitchFamily="34" charset="0"/>
              </a:rPr>
              <a:t>ndosteal</a:t>
            </a:r>
            <a:r>
              <a:rPr lang="hu-HU" b="1" dirty="0">
                <a:latin typeface="Calibri" pitchFamily="34" charset="0"/>
              </a:rPr>
              <a:t>is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en-US" b="1" dirty="0" err="1">
                <a:latin typeface="Calibri" pitchFamily="34" charset="0"/>
              </a:rPr>
              <a:t>cavit</a:t>
            </a:r>
            <a:r>
              <a:rPr lang="hu-HU" b="1" dirty="0">
                <a:latin typeface="Calibri" pitchFamily="34" charset="0"/>
              </a:rPr>
              <a:t>ás erősítés</a:t>
            </a:r>
            <a:r>
              <a:rPr lang="en-US" b="1" dirty="0">
                <a:latin typeface="Calibri" pitchFamily="34" charset="0"/>
              </a:rPr>
              <a:t> </a:t>
            </a:r>
            <a:r>
              <a:rPr lang="hu-HU" dirty="0">
                <a:latin typeface="Calibri" pitchFamily="34" charset="0"/>
              </a:rPr>
              <a:t>élő csont megtartása mellett</a:t>
            </a:r>
            <a:endParaRPr lang="en-US" dirty="0">
              <a:latin typeface="Calibri" pitchFamily="34" charset="0"/>
            </a:endParaRPr>
          </a:p>
          <a:p>
            <a:pPr>
              <a:defRPr/>
            </a:pPr>
            <a:r>
              <a:rPr lang="hu-HU" b="1" u="sng" dirty="0" err="1">
                <a:latin typeface="Calibri" pitchFamily="34" charset="0"/>
              </a:rPr>
              <a:t>Supportiv</a:t>
            </a:r>
            <a:r>
              <a:rPr lang="hu-HU" b="1" u="sng" dirty="0">
                <a:latin typeface="Calibri" pitchFamily="34" charset="0"/>
              </a:rPr>
              <a:t> - tibia</a:t>
            </a:r>
          </a:p>
          <a:p>
            <a:pPr>
              <a:defRPr/>
            </a:pPr>
            <a:r>
              <a:rPr lang="hu-HU" b="1" u="sng" dirty="0" err="1">
                <a:latin typeface="Calibri" pitchFamily="34" charset="0"/>
              </a:rPr>
              <a:t>Rotatiós</a:t>
            </a:r>
            <a:r>
              <a:rPr lang="hu-HU" b="1" u="sng" dirty="0">
                <a:latin typeface="Calibri" pitchFamily="34" charset="0"/>
              </a:rPr>
              <a:t> stabilitás - </a:t>
            </a:r>
            <a:r>
              <a:rPr lang="hu-HU" b="1" u="sng" dirty="0" err="1">
                <a:latin typeface="Calibri" pitchFamily="34" charset="0"/>
              </a:rPr>
              <a:t>femur</a:t>
            </a:r>
            <a:endParaRPr lang="en-US" b="1" u="sng" dirty="0">
              <a:latin typeface="Calibri" pitchFamily="34" charset="0"/>
            </a:endParaRPr>
          </a:p>
        </p:txBody>
      </p:sp>
      <p:pic>
        <p:nvPicPr>
          <p:cNvPr id="8" name="Picture 11" descr="5498071-2005-01-27--07">
            <a:extLst>
              <a:ext uri="{FF2B5EF4-FFF2-40B4-BE49-F238E27FC236}">
                <a16:creationId xmlns:a16="http://schemas.microsoft.com/office/drawing/2014/main" id="{AD333D2E-3FEE-FA60-0D90-C0093E294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952" y="4092888"/>
            <a:ext cx="26035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Group_7_382.jpg">
            <a:extLst>
              <a:ext uri="{FF2B5EF4-FFF2-40B4-BE49-F238E27FC236}">
                <a16:creationId xmlns:a16="http://schemas.microsoft.com/office/drawing/2014/main" id="{41A1D363-DB1B-E517-1C34-B1373E626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565" y="1248087"/>
            <a:ext cx="3675062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6841BA9-A91A-C741-E396-83E92C0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841" y="771059"/>
            <a:ext cx="2609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5E765180-7B15-93BA-8401-F8654419D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565" y="5855013"/>
            <a:ext cx="57388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Hacking SA, Bobyn JD, Toh K-K, et. al. </a:t>
            </a:r>
            <a:r>
              <a:rPr lang="en-US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Fibrous tissue ingrowth and attachment to porous tantalum. </a:t>
            </a:r>
            <a:r>
              <a:rPr lang="sv-SE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J Biomed Mater Res. 2000; 52:631-638</a:t>
            </a:r>
            <a:endParaRPr lang="en-US" altLang="hu-HU" sz="1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C49EA65-2461-DE9E-D27E-4EB111523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5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02E46-69EB-95BB-D120-1316344222AA}"/>
              </a:ext>
            </a:extLst>
          </p:cNvPr>
          <p:cNvSpPr txBox="1">
            <a:spLocks/>
          </p:cNvSpPr>
          <p:nvPr/>
        </p:nvSpPr>
        <p:spPr>
          <a:xfrm>
            <a:off x="1292079" y="369372"/>
            <a:ext cx="6118487" cy="9429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marL="342900" indent="-342900" algn="l">
              <a:defRPr/>
            </a:pPr>
            <a:r>
              <a:rPr lang="en-US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Can Tantalum Cones Provide Fixation in</a:t>
            </a:r>
            <a:endParaRPr lang="hu-HU" altLang="hu-HU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342900" indent="-342900" algn="l">
              <a:defRPr/>
            </a:pPr>
            <a:r>
              <a:rPr lang="en-US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Complex Revision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Knee Arthroplasty?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0DA608-0F3C-BB1B-666E-397103365E97}"/>
              </a:ext>
            </a:extLst>
          </p:cNvPr>
          <p:cNvSpPr txBox="1">
            <a:spLocks/>
          </p:cNvSpPr>
          <p:nvPr/>
        </p:nvSpPr>
        <p:spPr>
          <a:xfrm>
            <a:off x="1747634" y="1786610"/>
            <a:ext cx="85248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1800" b="1">
                <a:latin typeface="Calibri" pitchFamily="34" charset="0"/>
              </a:rPr>
              <a:t>Lachiewicz PF</a:t>
            </a:r>
            <a:r>
              <a:rPr lang="en-US" sz="1800">
                <a:latin typeface="Calibri" pitchFamily="34" charset="0"/>
              </a:rPr>
              <a:t>, Bolognesi MP, Henderson RA, Soileau ES, Vail TP. </a:t>
            </a:r>
            <a:r>
              <a:rPr lang="en-US" sz="1800" b="1">
                <a:latin typeface="Calibri" pitchFamily="34" charset="0"/>
              </a:rPr>
              <a:t>Can Tantalum Cones Provide Fixation in Complex Revision Knee Arthroplasty? </a:t>
            </a:r>
            <a:r>
              <a:rPr lang="en-US" sz="1800">
                <a:latin typeface="Calibri" pitchFamily="34" charset="0"/>
              </a:rPr>
              <a:t>Clin Orthop Relat Res. 2011 Apr 5.</a:t>
            </a:r>
            <a:endParaRPr lang="hu-HU" sz="1800">
              <a:latin typeface="Calibri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>
              <a:latin typeface="Calibri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2000">
                <a:latin typeface="Calibri" pitchFamily="34" charset="0"/>
              </a:rPr>
              <a:t>27 patients, retrospective review (out of 33)</a:t>
            </a:r>
          </a:p>
          <a:p>
            <a:pPr>
              <a:defRPr/>
            </a:pPr>
            <a:r>
              <a:rPr lang="en-US" sz="2000" b="1">
                <a:latin typeface="Calibri" pitchFamily="34" charset="0"/>
              </a:rPr>
              <a:t>13x infection</a:t>
            </a:r>
            <a:r>
              <a:rPr lang="en-US" sz="2000">
                <a:latin typeface="Calibri" pitchFamily="34" charset="0"/>
              </a:rPr>
              <a:t>, 10x aseptic loosening, 4x wear osteolysis</a:t>
            </a:r>
            <a:endParaRPr lang="hu-HU" sz="2000">
              <a:latin typeface="Calibri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>
                <a:latin typeface="Calibri" pitchFamily="34" charset="0"/>
              </a:rPr>
              <a:t>“</a:t>
            </a:r>
            <a:r>
              <a:rPr lang="en-US" sz="2000" b="1">
                <a:latin typeface="Calibri" pitchFamily="34" charset="0"/>
              </a:rPr>
              <a:t>Os</a:t>
            </a:r>
            <a:r>
              <a:rPr lang="hu-HU" sz="2000" b="1">
                <a:latin typeface="Calibri" pitchFamily="34" charset="0"/>
              </a:rPr>
              <a:t>t</a:t>
            </a:r>
            <a:r>
              <a:rPr lang="en-US" sz="2000" b="1">
                <a:latin typeface="Calibri" pitchFamily="34" charset="0"/>
              </a:rPr>
              <a:t>eointegration </a:t>
            </a:r>
            <a:r>
              <a:rPr lang="en-US" sz="2000">
                <a:latin typeface="Calibri" pitchFamily="34" charset="0"/>
              </a:rPr>
              <a:t>of the tantalum metaphyseal cones, …, was noted in 26 patients (31 cones [</a:t>
            </a:r>
            <a:r>
              <a:rPr lang="en-US" sz="2000" b="1">
                <a:latin typeface="Calibri" pitchFamily="34" charset="0"/>
              </a:rPr>
              <a:t>94%</a:t>
            </a:r>
            <a:r>
              <a:rPr lang="en-US" sz="2000">
                <a:latin typeface="Calibri" pitchFamily="34" charset="0"/>
              </a:rPr>
              <a:t>]) at last follow-up”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>
                <a:latin typeface="Calibri" pitchFamily="34" charset="0"/>
              </a:rPr>
              <a:t>“our study suggests the use of tantalum cones for large structural defects in revision TKA is a </a:t>
            </a:r>
            <a:r>
              <a:rPr lang="en-US" sz="2000" b="1" u="sng">
                <a:latin typeface="Calibri" pitchFamily="34" charset="0"/>
              </a:rPr>
              <a:t>promising technique </a:t>
            </a:r>
            <a:r>
              <a:rPr lang="en-US" sz="2000" b="1">
                <a:latin typeface="Calibri" pitchFamily="34" charset="0"/>
              </a:rPr>
              <a:t>with a low rate of infection and component loosening”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>
                <a:latin typeface="Calibri" pitchFamily="34" charset="0"/>
              </a:rPr>
              <a:t>However </a:t>
            </a:r>
            <a:r>
              <a:rPr lang="en-US" sz="2000" b="1" u="sng">
                <a:latin typeface="Calibri" pitchFamily="34" charset="0"/>
              </a:rPr>
              <a:t>longer follow-up and larger studies </a:t>
            </a:r>
            <a:r>
              <a:rPr lang="en-US" sz="2000" b="1">
                <a:latin typeface="Calibri" pitchFamily="34" charset="0"/>
              </a:rPr>
              <a:t>are needed</a:t>
            </a:r>
          </a:p>
          <a:p>
            <a:pPr>
              <a:defRPr/>
            </a:pPr>
            <a:endParaRPr lang="en-US" dirty="0">
              <a:solidFill>
                <a:schemeClr val="accent4"/>
              </a:solidFill>
              <a:latin typeface="Calibri" pitchFamily="34" charset="0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04CDFEB-2C5D-D02B-AA3C-6AC6DB2DD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65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dvarhelyi Iván\Desktop\Varsó\Femur cavitalis defectus\20111003058.jpg">
            <a:extLst>
              <a:ext uri="{FF2B5EF4-FFF2-40B4-BE49-F238E27FC236}">
                <a16:creationId xmlns:a16="http://schemas.microsoft.com/office/drawing/2014/main" id="{06B8C65B-97F4-A46B-8DE8-69E825423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88913"/>
            <a:ext cx="8569325" cy="64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0ABF899-4AA0-A83E-8251-0096B274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4924425"/>
            <a:ext cx="323215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869F7E5F-E188-C729-A0E5-D2EC4E710663}"/>
              </a:ext>
            </a:extLst>
          </p:cNvPr>
          <p:cNvGrpSpPr>
            <a:grpSpLocks/>
          </p:cNvGrpSpPr>
          <p:nvPr/>
        </p:nvGrpSpPr>
        <p:grpSpPr bwMode="auto">
          <a:xfrm>
            <a:off x="1847851" y="188914"/>
            <a:ext cx="5337175" cy="1533525"/>
            <a:chOff x="609600" y="2857496"/>
            <a:chExt cx="5799138" cy="2139950"/>
          </a:xfrm>
        </p:grpSpPr>
        <p:pic>
          <p:nvPicPr>
            <p:cNvPr id="9" name="Picture 8" descr="TM_ST_ConesTibial&amp;Femoral_4-6-11_Page_45_Image_0002.jpg">
              <a:extLst>
                <a:ext uri="{FF2B5EF4-FFF2-40B4-BE49-F238E27FC236}">
                  <a16:creationId xmlns:a16="http://schemas.microsoft.com/office/drawing/2014/main" id="{EB756FCB-940D-EA08-1DF2-6319A6249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2857496"/>
              <a:ext cx="2827338" cy="213360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Content Placeholder 7" descr="TM_ST_ConesTibial&amp;Femoral_4-6-11_Page_44_Image_0001.jpg">
              <a:extLst>
                <a:ext uri="{FF2B5EF4-FFF2-40B4-BE49-F238E27FC236}">
                  <a16:creationId xmlns:a16="http://schemas.microsoft.com/office/drawing/2014/main" id="{7CD3CAD2-56B0-045C-06BE-E5FCD2F4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857496"/>
              <a:ext cx="2974975" cy="213995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Egyenes összekötő 6">
            <a:extLst>
              <a:ext uri="{FF2B5EF4-FFF2-40B4-BE49-F238E27FC236}">
                <a16:creationId xmlns:a16="http://schemas.microsoft.com/office/drawing/2014/main" id="{674DB93F-A7AF-895D-62CA-83007D8D64BB}"/>
              </a:ext>
            </a:extLst>
          </p:cNvPr>
          <p:cNvCxnSpPr>
            <a:cxnSpLocks/>
          </p:cNvCxnSpPr>
          <p:nvPr/>
        </p:nvCxnSpPr>
        <p:spPr bwMode="auto">
          <a:xfrm>
            <a:off x="2670175" y="512763"/>
            <a:ext cx="687388" cy="1016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E365A8C5-23F7-810C-DB96-969F0366DCB1}"/>
              </a:ext>
            </a:extLst>
          </p:cNvPr>
          <p:cNvCxnSpPr>
            <a:cxnSpLocks/>
          </p:cNvCxnSpPr>
          <p:nvPr/>
        </p:nvCxnSpPr>
        <p:spPr bwMode="auto">
          <a:xfrm>
            <a:off x="2401889" y="609600"/>
            <a:ext cx="687387" cy="1016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zövegdoboz 10">
            <a:extLst>
              <a:ext uri="{FF2B5EF4-FFF2-40B4-BE49-F238E27FC236}">
                <a16:creationId xmlns:a16="http://schemas.microsoft.com/office/drawing/2014/main" id="{28CE03C6-1FDA-90A3-D0F4-0B073D550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5025" y="184151"/>
            <a:ext cx="3232150" cy="1323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Min. 5 mm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boxmélység</a:t>
            </a:r>
            <a:endParaRPr lang="hu-HU" alt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Csontminőség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Multiplex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technika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Rotációstabilitás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3D78EAAB-EA92-166D-585C-08525F80B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5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2CA867-677F-3CB7-3B91-D9066291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08" y="402379"/>
            <a:ext cx="4429125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7946FAF-D677-40FF-D407-F15DCA7C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5" y="3498004"/>
            <a:ext cx="39814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E473898-EEEC-89D6-AD16-81DF0279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1" y="402378"/>
            <a:ext cx="398303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9788E43-F7C7-DC4B-9555-6604C11EF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95" y="5515715"/>
            <a:ext cx="14287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15CA8E3B-2312-A558-EA86-12EB4DFDC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58" y="3855191"/>
            <a:ext cx="35147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1A70542E-408F-2B5A-790B-8F6B995DB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08" y="3858366"/>
            <a:ext cx="2500313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Jobbra nyíl 7">
            <a:extLst>
              <a:ext uri="{FF2B5EF4-FFF2-40B4-BE49-F238E27FC236}">
                <a16:creationId xmlns:a16="http://schemas.microsoft.com/office/drawing/2014/main" id="{264B753E-67F3-F023-811B-9905220C525D}"/>
              </a:ext>
            </a:extLst>
          </p:cNvPr>
          <p:cNvSpPr/>
          <p:nvPr/>
        </p:nvSpPr>
        <p:spPr>
          <a:xfrm rot="2551612">
            <a:off x="3134546" y="1664440"/>
            <a:ext cx="642937" cy="2857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13" name="Szövegdoboz 10">
            <a:extLst>
              <a:ext uri="{FF2B5EF4-FFF2-40B4-BE49-F238E27FC236}">
                <a16:creationId xmlns:a16="http://schemas.microsoft.com/office/drawing/2014/main" id="{88222077-63A0-B566-E53F-32853512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5571" y="5583979"/>
            <a:ext cx="26384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chemeClr val="bg1"/>
                </a:solidFill>
                <a:latin typeface="Calibri" panose="020F0502020204030204" pitchFamily="34" charset="0"/>
              </a:rPr>
              <a:t>Femur defect+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3200">
                <a:solidFill>
                  <a:schemeClr val="bg1"/>
                </a:solidFill>
                <a:latin typeface="Calibri" panose="020F0502020204030204" pitchFamily="34" charset="0"/>
              </a:rPr>
              <a:t>balance</a:t>
            </a:r>
          </a:p>
        </p:txBody>
      </p:sp>
      <p:pic>
        <p:nvPicPr>
          <p:cNvPr id="14" name="ClipArt Placeholder 5" descr="photo.JPG">
            <a:extLst>
              <a:ext uri="{FF2B5EF4-FFF2-40B4-BE49-F238E27FC236}">
                <a16:creationId xmlns:a16="http://schemas.microsoft.com/office/drawing/2014/main" id="{560675B5-CAF4-8D9A-70CF-330917713B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32" y="399204"/>
            <a:ext cx="25923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F279ADA-365A-0DC8-8EB2-833BA32166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1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7A5A9-B7FF-BEED-6A2B-047BC2A6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93" y="2653667"/>
            <a:ext cx="3595688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08DFC08-97D5-BB74-3231-065B0351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" y="277180"/>
            <a:ext cx="3584575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CC6B44A-3F14-0C19-1074-D76C520A1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06" y="277179"/>
            <a:ext cx="3340100" cy="643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:\Users\Owner\Pictures\Rev TKA Pics\IMG_1226.JPG">
            <a:extLst>
              <a:ext uri="{FF2B5EF4-FFF2-40B4-BE49-F238E27FC236}">
                <a16:creationId xmlns:a16="http://schemas.microsoft.com/office/drawing/2014/main" id="{967F89DC-13E3-B227-1A29-F2E3978B08B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20457" r="33475" b="33853"/>
          <a:stretch>
            <a:fillRect/>
          </a:stretch>
        </p:blipFill>
        <p:spPr bwMode="auto">
          <a:xfrm>
            <a:off x="7021194" y="277180"/>
            <a:ext cx="20812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12A8A4B-190E-20C0-EF2A-7A211B112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1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96D15-172C-1B42-C71B-253D5FC9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436" y="794457"/>
            <a:ext cx="2894254" cy="585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AC5F4CB-EB51-7786-F8F0-8CF54237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52" y="795750"/>
            <a:ext cx="4272439" cy="585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ECD2AE2-5D3A-7F97-1243-8BB4BF7F4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91" y="805655"/>
            <a:ext cx="2356124" cy="58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7DF3F8-3146-C581-4ECC-1B3F75692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583" y="4330778"/>
            <a:ext cx="3086914" cy="231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8BE33D6-44D5-A5F3-22F6-4DDC25014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5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4">
            <a:extLst>
              <a:ext uri="{FF2B5EF4-FFF2-40B4-BE49-F238E27FC236}">
                <a16:creationId xmlns:a16="http://schemas.microsoft.com/office/drawing/2014/main" id="{F1B5B12E-9A72-A51F-A693-E58E3274F5EE}"/>
              </a:ext>
            </a:extLst>
          </p:cNvPr>
          <p:cNvSpPr txBox="1">
            <a:spLocks noChangeArrowheads="1"/>
          </p:cNvSpPr>
          <p:nvPr/>
        </p:nvSpPr>
        <p:spPr>
          <a:xfrm>
            <a:off x="9924025" y="6412692"/>
            <a:ext cx="590551" cy="415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u-HU"/>
            </a:defPPr>
            <a:lvl1pPr marL="0" algn="l" defTabSz="912813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2813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2813" rtl="0" eaLnBrk="1" latinLnBrk="0" hangingPunct="1">
              <a:spcBef>
                <a:spcPct val="20000"/>
              </a:spcBef>
              <a:buChar char="•"/>
              <a:defRPr sz="18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2813" rtl="0" eaLnBrk="1" latinLnBrk="0" hangingPunct="1">
              <a:spcBef>
                <a:spcPct val="20000"/>
              </a:spcBef>
              <a:buChar char="–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2813" rtl="0" eaLnBrk="1" latinLnBrk="0" hangingPunct="1">
              <a:spcBef>
                <a:spcPct val="20000"/>
              </a:spcBef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2813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2813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2813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2813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A496C-6FF1-47E6-99BA-B85E668A7C9F}" type="slidenum">
              <a:rPr lang="en-US" altLang="hu-HU" sz="600" smtClean="0">
                <a:solidFill>
                  <a:srgbClr val="474747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hu-HU" sz="600">
              <a:solidFill>
                <a:srgbClr val="474747"/>
              </a:solidFill>
            </a:endParaRPr>
          </a:p>
        </p:txBody>
      </p:sp>
      <p:pic>
        <p:nvPicPr>
          <p:cNvPr id="4" name="Kép 7">
            <a:extLst>
              <a:ext uri="{FF2B5EF4-FFF2-40B4-BE49-F238E27FC236}">
                <a16:creationId xmlns:a16="http://schemas.microsoft.com/office/drawing/2014/main" id="{997C8DC0-4546-0667-2432-B8BA2690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03" y="143655"/>
            <a:ext cx="3729037" cy="66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9">
            <a:extLst>
              <a:ext uri="{FF2B5EF4-FFF2-40B4-BE49-F238E27FC236}">
                <a16:creationId xmlns:a16="http://schemas.microsoft.com/office/drawing/2014/main" id="{8F2F9FC9-937D-542F-0978-7EB5DF28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1" y="143655"/>
            <a:ext cx="46355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1">
            <a:extLst>
              <a:ext uri="{FF2B5EF4-FFF2-40B4-BE49-F238E27FC236}">
                <a16:creationId xmlns:a16="http://schemas.microsoft.com/office/drawing/2014/main" id="{CC3E70A1-3011-1335-2B0A-6F40B5D10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91" y="3620280"/>
            <a:ext cx="420635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12">
            <a:extLst>
              <a:ext uri="{FF2B5EF4-FFF2-40B4-BE49-F238E27FC236}">
                <a16:creationId xmlns:a16="http://schemas.microsoft.com/office/drawing/2014/main" id="{20E14A42-AB3A-4A12-347F-A35375B72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652" y="1359680"/>
            <a:ext cx="3908425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</a:t>
            </a:r>
            <a:r>
              <a:rPr lang="hu-HU" alt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Tibiae</a:t>
            </a:r>
            <a:r>
              <a:rPr lang="hu-HU" alt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</a:t>
            </a:r>
            <a:endParaRPr lang="hu-HU" altLang="hu-HU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79A639AA-1740-A154-B411-DC880E942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9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4B5A6876-FDEF-0448-72DA-5850B9026245}"/>
              </a:ext>
            </a:extLst>
          </p:cNvPr>
          <p:cNvSpPr txBox="1">
            <a:spLocks/>
          </p:cNvSpPr>
          <p:nvPr/>
        </p:nvSpPr>
        <p:spPr bwMode="auto">
          <a:xfrm>
            <a:off x="1772125" y="6195983"/>
            <a:ext cx="19621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68B5D7-0D30-4225-BE58-D5E38FE9C018}" type="datetime1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10/11/2023</a:t>
            </a:fld>
            <a:endParaRPr lang="en-GB" altLang="hu-HU" sz="700">
              <a:solidFill>
                <a:schemeClr val="tx1"/>
              </a:solidFill>
            </a:endParaRPr>
          </a:p>
        </p:txBody>
      </p:sp>
      <p:sp>
        <p:nvSpPr>
          <p:cNvPr id="4" name="Dia számának helye 2">
            <a:extLst>
              <a:ext uri="{FF2B5EF4-FFF2-40B4-BE49-F238E27FC236}">
                <a16:creationId xmlns:a16="http://schemas.microsoft.com/office/drawing/2014/main" id="{9FA949BD-9F1B-7842-1AC5-06848560D75C}"/>
              </a:ext>
            </a:extLst>
          </p:cNvPr>
          <p:cNvSpPr txBox="1">
            <a:spLocks/>
          </p:cNvSpPr>
          <p:nvPr/>
        </p:nvSpPr>
        <p:spPr>
          <a:xfrm>
            <a:off x="1181575" y="6192808"/>
            <a:ext cx="438150" cy="2476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18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DAFB2F-7BBF-4A16-B736-4182CFF012C0}" type="slidenum">
              <a:rPr lang="en-GB" altLang="hu-HU" sz="7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hu-HU" sz="700">
              <a:solidFill>
                <a:schemeClr val="tx1"/>
              </a:solidFill>
            </a:endParaRPr>
          </a:p>
        </p:txBody>
      </p:sp>
      <p:pic>
        <p:nvPicPr>
          <p:cNvPr id="8" name="Picture 2" descr="DSC01567">
            <a:extLst>
              <a:ext uri="{FF2B5EF4-FFF2-40B4-BE49-F238E27FC236}">
                <a16:creationId xmlns:a16="http://schemas.microsoft.com/office/drawing/2014/main" id="{A3515831-9361-5F6B-9AA5-CEA1102D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9" y="238720"/>
            <a:ext cx="3647777" cy="636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C01566">
            <a:extLst>
              <a:ext uri="{FF2B5EF4-FFF2-40B4-BE49-F238E27FC236}">
                <a16:creationId xmlns:a16="http://schemas.microsoft.com/office/drawing/2014/main" id="{4FD3DFAC-3DCE-7423-AAC2-12F3883C6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64" y="238718"/>
            <a:ext cx="3957347" cy="636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5">
            <a:extLst>
              <a:ext uri="{FF2B5EF4-FFF2-40B4-BE49-F238E27FC236}">
                <a16:creationId xmlns:a16="http://schemas.microsoft.com/office/drawing/2014/main" id="{AD12F0AB-0EA6-DFC6-5DA1-07D680993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076" y="2541343"/>
            <a:ext cx="2133600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dirty="0" err="1">
                <a:solidFill>
                  <a:schemeClr val="tx1"/>
                </a:solidFill>
                <a:latin typeface="Calibri" panose="020F0502020204030204" pitchFamily="34" charset="0"/>
              </a:rPr>
              <a:t>Rotatiós</a:t>
            </a:r>
            <a:r>
              <a:rPr lang="hu-HU" altLang="hu-HU" dirty="0">
                <a:solidFill>
                  <a:schemeClr val="tx1"/>
                </a:solidFill>
                <a:latin typeface="Calibri" panose="020F0502020204030204" pitchFamily="34" charset="0"/>
              </a:rPr>
              <a:t> erők         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hu-HU" altLang="hu-HU" dirty="0">
                <a:solidFill>
                  <a:schemeClr val="tx1"/>
                </a:solidFill>
                <a:latin typeface="Calibri" panose="020F0502020204030204" pitchFamily="34" charset="0"/>
              </a:rPr>
              <a:t>   felismerése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dirty="0">
                <a:solidFill>
                  <a:schemeClr val="tx1"/>
                </a:solidFill>
                <a:latin typeface="Calibri" panose="020F0502020204030204" pitchFamily="34" charset="0"/>
              </a:rPr>
              <a:t>Megfelelő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hu-HU" altLang="hu-HU" dirty="0" err="1">
                <a:solidFill>
                  <a:schemeClr val="tx1"/>
                </a:solidFill>
                <a:latin typeface="Calibri" panose="020F0502020204030204" pitchFamily="34" charset="0"/>
              </a:rPr>
              <a:t>constraint</a:t>
            </a:r>
            <a:endParaRPr lang="hu-HU" altLang="hu-HU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246396A-89C7-5922-9CB1-B1B3BCE49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08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8">
            <a:extLst>
              <a:ext uri="{FF2B5EF4-FFF2-40B4-BE49-F238E27FC236}">
                <a16:creationId xmlns:a16="http://schemas.microsoft.com/office/drawing/2014/main" id="{C8097CB2-10E7-9270-6932-DAEED518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36" y="278706"/>
            <a:ext cx="3413581" cy="644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20">
            <a:extLst>
              <a:ext uri="{FF2B5EF4-FFF2-40B4-BE49-F238E27FC236}">
                <a16:creationId xmlns:a16="http://schemas.microsoft.com/office/drawing/2014/main" id="{D5D0841B-BE6A-F48F-D680-24218BC1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18" y="278706"/>
            <a:ext cx="2810518" cy="644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1">
            <a:extLst>
              <a:ext uri="{FF2B5EF4-FFF2-40B4-BE49-F238E27FC236}">
                <a16:creationId xmlns:a16="http://schemas.microsoft.com/office/drawing/2014/main" id="{5263D19A-186D-5588-F374-89CFD2FDA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627" y="3105834"/>
            <a:ext cx="18425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chemeClr val="tx1"/>
                </a:solidFill>
                <a:latin typeface="Calibri" panose="020F0502020204030204" pitchFamily="34" charset="0"/>
              </a:rPr>
              <a:t>AORI III</a:t>
            </a:r>
            <a:endParaRPr lang="en-GB" altLang="hu-HU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3691C84-9B63-EA83-4865-82316B2C87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32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2">
            <a:extLst>
              <a:ext uri="{FF2B5EF4-FFF2-40B4-BE49-F238E27FC236}">
                <a16:creationId xmlns:a16="http://schemas.microsoft.com/office/drawing/2014/main" id="{EEAD83BD-5DB5-FCA2-15EC-284FB328B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8" t="34096" r="25021"/>
          <a:stretch>
            <a:fillRect/>
          </a:stretch>
        </p:blipFill>
        <p:spPr bwMode="auto">
          <a:xfrm>
            <a:off x="2656085" y="1187508"/>
            <a:ext cx="6745287" cy="499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7">
            <a:extLst>
              <a:ext uri="{FF2B5EF4-FFF2-40B4-BE49-F238E27FC236}">
                <a16:creationId xmlns:a16="http://schemas.microsoft.com/office/drawing/2014/main" id="{A505A624-91C4-6088-A9CE-ABF790B47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1" y="261938"/>
            <a:ext cx="3371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chemeClr val="tx1"/>
                </a:solidFill>
                <a:latin typeface="Calibri" panose="020F0502020204030204" pitchFamily="34" charset="0"/>
              </a:rPr>
              <a:t>AORI III, intraop.</a:t>
            </a:r>
            <a:endParaRPr lang="en-GB" altLang="hu-HU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Egyenes összekötő nyíllal 2">
            <a:extLst>
              <a:ext uri="{FF2B5EF4-FFF2-40B4-BE49-F238E27FC236}">
                <a16:creationId xmlns:a16="http://schemas.microsoft.com/office/drawing/2014/main" id="{B835F587-DCDE-5F49-2280-088DD98DEB0F}"/>
              </a:ext>
            </a:extLst>
          </p:cNvPr>
          <p:cNvCxnSpPr>
            <a:cxnSpLocks/>
          </p:cNvCxnSpPr>
          <p:nvPr/>
        </p:nvCxnSpPr>
        <p:spPr bwMode="auto">
          <a:xfrm flipV="1">
            <a:off x="3922714" y="5380039"/>
            <a:ext cx="952500" cy="714375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églalap 7">
            <a:extLst>
              <a:ext uri="{FF2B5EF4-FFF2-40B4-BE49-F238E27FC236}">
                <a16:creationId xmlns:a16="http://schemas.microsoft.com/office/drawing/2014/main" id="{C65F5205-F9BB-C5DA-7D13-A0E4CB6E1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109" y="5738871"/>
            <a:ext cx="253841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dirty="0" err="1">
                <a:solidFill>
                  <a:schemeClr val="tx1"/>
                </a:solidFill>
                <a:latin typeface="Calibri" panose="020F0502020204030204" pitchFamily="34" charset="0"/>
              </a:rPr>
              <a:t>lat.cond.destructio</a:t>
            </a:r>
            <a:endParaRPr lang="en-GB" altLang="hu-HU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0CBBFBB-B847-5C31-ED9A-0CEE1D56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0">
            <a:extLst>
              <a:ext uri="{FF2B5EF4-FFF2-40B4-BE49-F238E27FC236}">
                <a16:creationId xmlns:a16="http://schemas.microsoft.com/office/drawing/2014/main" id="{468BF6B4-36D3-57BE-1763-9073D307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9" y="1309688"/>
            <a:ext cx="470693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14">
            <a:extLst>
              <a:ext uri="{FF2B5EF4-FFF2-40B4-BE49-F238E27FC236}">
                <a16:creationId xmlns:a16="http://schemas.microsoft.com/office/drawing/2014/main" id="{227160AE-BB2F-3274-DCAB-FBFF1C58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9" y="1309688"/>
            <a:ext cx="2967037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6">
            <a:extLst>
              <a:ext uri="{FF2B5EF4-FFF2-40B4-BE49-F238E27FC236}">
                <a16:creationId xmlns:a16="http://schemas.microsoft.com/office/drawing/2014/main" id="{A4C2EE49-5881-4DB1-250C-07337F87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89" y="3957638"/>
            <a:ext cx="4706937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29">
            <a:extLst>
              <a:ext uri="{FF2B5EF4-FFF2-40B4-BE49-F238E27FC236}">
                <a16:creationId xmlns:a16="http://schemas.microsoft.com/office/drawing/2014/main" id="{5E0FDB7C-5FAB-473B-7554-6B1CAA3A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5" y="254000"/>
            <a:ext cx="7385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dirty="0">
                <a:solidFill>
                  <a:schemeClr val="tx1"/>
                </a:solidFill>
                <a:latin typeface="Calibri" panose="020F0502020204030204" pitchFamily="34" charset="0"/>
              </a:rPr>
              <a:t>AORI III, kombinált, </a:t>
            </a:r>
            <a:r>
              <a:rPr lang="hu-HU" altLang="hu-HU" sz="3600" dirty="0" err="1">
                <a:solidFill>
                  <a:schemeClr val="tx1"/>
                </a:solidFill>
                <a:latin typeface="Calibri" panose="020F0502020204030204" pitchFamily="34" charset="0"/>
              </a:rPr>
              <a:t>biológiai+augment</a:t>
            </a:r>
            <a:endParaRPr lang="en-GB" altLang="hu-HU" sz="3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47515B-8BD8-188D-FC9A-3AEFE7E07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75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D3EF5CF9-460E-2AD6-6E80-E12F9AC2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6" y="3140075"/>
            <a:ext cx="29384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22">
            <a:extLst>
              <a:ext uri="{FF2B5EF4-FFF2-40B4-BE49-F238E27FC236}">
                <a16:creationId xmlns:a16="http://schemas.microsoft.com/office/drawing/2014/main" id="{3F07A688-F228-971D-39D6-B291747D8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328738"/>
            <a:ext cx="293846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24">
            <a:extLst>
              <a:ext uri="{FF2B5EF4-FFF2-40B4-BE49-F238E27FC236}">
                <a16:creationId xmlns:a16="http://schemas.microsoft.com/office/drawing/2014/main" id="{0BD86143-6FDA-17F3-189B-2F988D403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1" y="3140075"/>
            <a:ext cx="29384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13">
            <a:extLst>
              <a:ext uri="{FF2B5EF4-FFF2-40B4-BE49-F238E27FC236}">
                <a16:creationId xmlns:a16="http://schemas.microsoft.com/office/drawing/2014/main" id="{75CE08E4-F930-8CBA-F758-40F2634CB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4" y="187326"/>
            <a:ext cx="3779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chemeClr val="tx1"/>
                </a:solidFill>
                <a:latin typeface="Calibri" panose="020F0502020204030204" pitchFamily="34" charset="0"/>
              </a:rPr>
              <a:t>AORI III, constraint</a:t>
            </a:r>
            <a:endParaRPr lang="en-GB" altLang="hu-HU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ACB5C91-5445-50F9-48EE-596356B25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67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A5E7C58-4F1C-98B5-3824-3EC805E4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105" y="5427438"/>
            <a:ext cx="19621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4F80AA-BD14-4DD8-8F28-8C9C11AED08F}" type="datetime1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10/11/2023</a:t>
            </a:fld>
            <a:endParaRPr lang="en-GB" altLang="hu-HU" sz="700">
              <a:solidFill>
                <a:schemeClr val="tx1"/>
              </a:solidFill>
            </a:endParaRPr>
          </a:p>
        </p:txBody>
      </p:sp>
      <p:sp>
        <p:nvSpPr>
          <p:cNvPr id="4" name="Dia számának helye 2">
            <a:extLst>
              <a:ext uri="{FF2B5EF4-FFF2-40B4-BE49-F238E27FC236}">
                <a16:creationId xmlns:a16="http://schemas.microsoft.com/office/drawing/2014/main" id="{8C910542-DA6C-3943-B259-BC3E0440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555" y="5424263"/>
            <a:ext cx="438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9E1E1B-F075-452A-B311-3FD948F87759}" type="slidenum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hu-HU" sz="700">
              <a:solidFill>
                <a:schemeClr val="tx1"/>
              </a:solidFill>
            </a:endParaRPr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52706B3E-FBB9-8CE7-9646-E5D9AA2C4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8"/>
          <a:stretch>
            <a:fillRect/>
          </a:stretch>
        </p:blipFill>
        <p:spPr bwMode="auto">
          <a:xfrm>
            <a:off x="8783530" y="1699988"/>
            <a:ext cx="180975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4">
            <a:extLst>
              <a:ext uri="{FF2B5EF4-FFF2-40B4-BE49-F238E27FC236}">
                <a16:creationId xmlns:a16="http://schemas.microsoft.com/office/drawing/2014/main" id="{3A60748F-1B8D-019B-9AE2-719D45EF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" r="19527"/>
          <a:stretch>
            <a:fillRect/>
          </a:stretch>
        </p:blipFill>
        <p:spPr bwMode="auto">
          <a:xfrm>
            <a:off x="1576280" y="1712688"/>
            <a:ext cx="2795588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5">
            <a:extLst>
              <a:ext uri="{FF2B5EF4-FFF2-40B4-BE49-F238E27FC236}">
                <a16:creationId xmlns:a16="http://schemas.microsoft.com/office/drawing/2014/main" id="{AE0A91F1-FF8A-3F8A-1172-3DDE6626D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3"/>
          <a:stretch>
            <a:fillRect/>
          </a:stretch>
        </p:blipFill>
        <p:spPr bwMode="auto">
          <a:xfrm>
            <a:off x="4155968" y="1712688"/>
            <a:ext cx="1681162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6">
            <a:extLst>
              <a:ext uri="{FF2B5EF4-FFF2-40B4-BE49-F238E27FC236}">
                <a16:creationId xmlns:a16="http://schemas.microsoft.com/office/drawing/2014/main" id="{80C7E933-AD89-37AC-56A1-FB420A09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19" y="1695226"/>
            <a:ext cx="3394075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7">
            <a:extLst>
              <a:ext uri="{FF2B5EF4-FFF2-40B4-BE49-F238E27FC236}">
                <a16:creationId xmlns:a16="http://schemas.microsoft.com/office/drawing/2014/main" id="{DD682E9F-D011-B23D-33C7-A5916C896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0981" y="134635"/>
            <a:ext cx="56070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Rorabeck III szögstabil synthesis +ASP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hu-HU" altLang="hu-HU" sz="2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Resorptio, instabilitás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F26B0569-E097-83D3-8DFA-05518A91E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0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>
            <a:extLst>
              <a:ext uri="{FF2B5EF4-FFF2-40B4-BE49-F238E27FC236}">
                <a16:creationId xmlns:a16="http://schemas.microsoft.com/office/drawing/2014/main" id="{6C00E4EA-5609-BA96-E156-91A3BEB0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 t="2039" r="13745"/>
          <a:stretch>
            <a:fillRect/>
          </a:stretch>
        </p:blipFill>
        <p:spPr bwMode="auto">
          <a:xfrm>
            <a:off x="4000501" y="123825"/>
            <a:ext cx="18764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6">
            <a:extLst>
              <a:ext uri="{FF2B5EF4-FFF2-40B4-BE49-F238E27FC236}">
                <a16:creationId xmlns:a16="http://schemas.microsoft.com/office/drawing/2014/main" id="{74DC40FD-D990-F621-B195-4303968E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2"/>
          <a:stretch>
            <a:fillRect/>
          </a:stretch>
        </p:blipFill>
        <p:spPr bwMode="auto">
          <a:xfrm>
            <a:off x="4000501" y="3748089"/>
            <a:ext cx="18764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8">
            <a:extLst>
              <a:ext uri="{FF2B5EF4-FFF2-40B4-BE49-F238E27FC236}">
                <a16:creationId xmlns:a16="http://schemas.microsoft.com/office/drawing/2014/main" id="{F7919688-3713-993E-64CA-BA0FE9C5F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8" t="3531" r="23863"/>
          <a:stretch>
            <a:fillRect/>
          </a:stretch>
        </p:blipFill>
        <p:spPr bwMode="auto">
          <a:xfrm>
            <a:off x="1649414" y="141288"/>
            <a:ext cx="235108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0">
            <a:extLst>
              <a:ext uri="{FF2B5EF4-FFF2-40B4-BE49-F238E27FC236}">
                <a16:creationId xmlns:a16="http://schemas.microsoft.com/office/drawing/2014/main" id="{404A4FD8-17F1-D86A-28CC-2B27FE363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4" y="3937001"/>
            <a:ext cx="2351087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27">
            <a:extLst>
              <a:ext uri="{FF2B5EF4-FFF2-40B4-BE49-F238E27FC236}">
                <a16:creationId xmlns:a16="http://schemas.microsoft.com/office/drawing/2014/main" id="{27A10F6E-5108-D9D7-364E-FF2DCC3B3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686" y="1202177"/>
            <a:ext cx="36449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Segmentalis</a:t>
            </a:r>
            <a:r>
              <a:rPr lang="hu-HU" altLang="hu-H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spacer</a:t>
            </a:r>
            <a:r>
              <a:rPr lang="hu-HU" altLang="hu-H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u-HU" altLang="hu-HU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Segmentalis</a:t>
            </a:r>
            <a:r>
              <a:rPr lang="hu-HU" altLang="hu-H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</a:t>
            </a:r>
            <a:r>
              <a:rPr lang="hu-HU" altLang="hu-H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II. lépés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hu-HU" altLang="hu-HU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Orthesis</a:t>
            </a:r>
            <a:r>
              <a:rPr lang="hu-HU" altLang="hu-HU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stabilitás</a:t>
            </a:r>
          </a:p>
        </p:txBody>
      </p:sp>
      <p:pic>
        <p:nvPicPr>
          <p:cNvPr id="11" name="Kép 6">
            <a:extLst>
              <a:ext uri="{FF2B5EF4-FFF2-40B4-BE49-F238E27FC236}">
                <a16:creationId xmlns:a16="http://schemas.microsoft.com/office/drawing/2014/main" id="{F20A647A-2BE6-D1B2-86C8-54575DB93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21338" r="17207" b="16617"/>
          <a:stretch>
            <a:fillRect/>
          </a:stretch>
        </p:blipFill>
        <p:spPr bwMode="auto">
          <a:xfrm>
            <a:off x="5876926" y="3254765"/>
            <a:ext cx="2628871" cy="349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8">
            <a:extLst>
              <a:ext uri="{FF2B5EF4-FFF2-40B4-BE49-F238E27FC236}">
                <a16:creationId xmlns:a16="http://schemas.microsoft.com/office/drawing/2014/main" id="{7334DF53-9F38-440C-3A40-1AEE7F63A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32742" r="21140" b="20157"/>
          <a:stretch>
            <a:fillRect/>
          </a:stretch>
        </p:blipFill>
        <p:spPr bwMode="auto">
          <a:xfrm>
            <a:off x="8505796" y="3254765"/>
            <a:ext cx="3209669" cy="349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E7A13EA-2481-EA1B-221F-C989C7976E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7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>
            <a:extLst>
              <a:ext uri="{FF2B5EF4-FFF2-40B4-BE49-F238E27FC236}">
                <a16:creationId xmlns:a16="http://schemas.microsoft.com/office/drawing/2014/main" id="{7BE6405A-9D19-8E08-BCE7-C953C1E7C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85" y="1149905"/>
            <a:ext cx="7341504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13">
            <a:extLst>
              <a:ext uri="{FF2B5EF4-FFF2-40B4-BE49-F238E27FC236}">
                <a16:creationId xmlns:a16="http://schemas.microsoft.com/office/drawing/2014/main" id="{57C9EB76-6287-D527-528E-9BBAC07E1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32" y="355727"/>
            <a:ext cx="74945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>
                <a:solidFill>
                  <a:schemeClr val="tx1"/>
                </a:solidFill>
                <a:latin typeface="Calibri" panose="020F0502020204030204" pitchFamily="34" charset="0"/>
              </a:rPr>
              <a:t>AORI III, constraint, „semi segmentalis”</a:t>
            </a:r>
            <a:endParaRPr lang="en-GB" altLang="hu-HU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B741BD1A-6A5F-110E-6BA1-6AA16F50E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77" y="1149905"/>
            <a:ext cx="1741487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4">
            <a:extLst>
              <a:ext uri="{FF2B5EF4-FFF2-40B4-BE49-F238E27FC236}">
                <a16:creationId xmlns:a16="http://schemas.microsoft.com/office/drawing/2014/main" id="{9A4BD6AD-4C43-80DB-7532-B6E00918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454" y="1149905"/>
            <a:ext cx="2182813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4459A65-7609-3264-A5A1-2E7991E7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0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2">
            <a:extLst>
              <a:ext uri="{FF2B5EF4-FFF2-40B4-BE49-F238E27FC236}">
                <a16:creationId xmlns:a16="http://schemas.microsoft.com/office/drawing/2014/main" id="{ECDD100A-E282-54FB-568E-D368E6F6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052" y="3189381"/>
            <a:ext cx="3959225" cy="31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6">
            <a:extLst>
              <a:ext uri="{FF2B5EF4-FFF2-40B4-BE49-F238E27FC236}">
                <a16:creationId xmlns:a16="http://schemas.microsoft.com/office/drawing/2014/main" id="{DA4655D5-5DD5-6AC9-4DFF-EBB64C61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47" y="166687"/>
            <a:ext cx="36861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12">
            <a:extLst>
              <a:ext uri="{FF2B5EF4-FFF2-40B4-BE49-F238E27FC236}">
                <a16:creationId xmlns:a16="http://schemas.microsoft.com/office/drawing/2014/main" id="{91E70BE8-BAEC-5E0A-395C-13587679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84" y="2894013"/>
            <a:ext cx="2151063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16">
            <a:extLst>
              <a:ext uri="{FF2B5EF4-FFF2-40B4-BE49-F238E27FC236}">
                <a16:creationId xmlns:a16="http://schemas.microsoft.com/office/drawing/2014/main" id="{858D217F-71A7-9C9C-FA13-3AE7063D4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-1198" r="-15324" b="1198"/>
          <a:stretch/>
        </p:blipFill>
        <p:spPr bwMode="auto">
          <a:xfrm>
            <a:off x="269666" y="1076324"/>
            <a:ext cx="2493962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17">
            <a:extLst>
              <a:ext uri="{FF2B5EF4-FFF2-40B4-BE49-F238E27FC236}">
                <a16:creationId xmlns:a16="http://schemas.microsoft.com/office/drawing/2014/main" id="{DFD2C685-4250-BC6E-3743-8AFDA981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24" y="1076323"/>
            <a:ext cx="4198936" cy="236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3">
            <a:extLst>
              <a:ext uri="{FF2B5EF4-FFF2-40B4-BE49-F238E27FC236}">
                <a16:creationId xmlns:a16="http://schemas.microsoft.com/office/drawing/2014/main" id="{5A7F6919-5AAC-266E-CB7D-DC77328F5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622" y="0"/>
            <a:ext cx="41989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chemeClr val="tx1"/>
                </a:solidFill>
                <a:latin typeface="Calibri" panose="020F0502020204030204" pitchFamily="34" charset="0"/>
              </a:rPr>
              <a:t>AORI III, constraint,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chemeClr val="tx1"/>
                </a:solidFill>
                <a:latin typeface="Calibri" panose="020F0502020204030204" pitchFamily="34" charset="0"/>
              </a:rPr>
              <a:t>Multiple „semi segmental</a:t>
            </a:r>
            <a:r>
              <a:rPr lang="hu-HU" altLang="hu-HU" sz="3600">
                <a:solidFill>
                  <a:schemeClr val="tx1"/>
                </a:solidFill>
                <a:latin typeface="Calibri" panose="020F0502020204030204" pitchFamily="34" charset="0"/>
              </a:rPr>
              <a:t>”</a:t>
            </a:r>
            <a:endParaRPr lang="en-GB" altLang="hu-HU" sz="3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DDAE2F6A-563F-661F-E09D-E404FC52C2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88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2">
            <a:extLst>
              <a:ext uri="{FF2B5EF4-FFF2-40B4-BE49-F238E27FC236}">
                <a16:creationId xmlns:a16="http://schemas.microsoft.com/office/drawing/2014/main" id="{6BE482CE-92D2-E021-ADF7-8E4DEC92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34" y="3312429"/>
            <a:ext cx="2810898" cy="337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9BF8DA9-E2D0-D351-4337-1230BF319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47" y="268444"/>
            <a:ext cx="3786787" cy="642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6">
            <a:extLst>
              <a:ext uri="{FF2B5EF4-FFF2-40B4-BE49-F238E27FC236}">
                <a16:creationId xmlns:a16="http://schemas.microsoft.com/office/drawing/2014/main" id="{348388FF-DBAC-4921-D5B8-EF4BE09A4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34" y="252687"/>
            <a:ext cx="1680258" cy="305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0AAC2A8-DBCE-D120-2EFE-7D82FB98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92" y="782489"/>
            <a:ext cx="4917427" cy="590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C50AB23-0F2B-9AB2-CF34-4F25388F0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519" y="0"/>
            <a:ext cx="822481" cy="8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2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0FB703CB-9C6E-A603-A323-971928B0043A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950912"/>
          <a:ext cx="9144000" cy="5737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4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Type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I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varus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endParaRPr lang="hu-H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lig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.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release</a:t>
                      </a:r>
                      <a:endParaRPr lang="hu-HU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hu-HU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CR/</a:t>
                      </a:r>
                      <a:r>
                        <a:rPr lang="hu-HU" sz="2000" b="0" u="non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PS</a:t>
                      </a:r>
                      <a:endParaRPr lang="hu-HU" sz="2000" u="none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6093"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latin typeface="Calibri" pitchFamily="34" charset="0"/>
                        </a:rPr>
                        <a:t>Type</a:t>
                      </a:r>
                      <a:r>
                        <a:rPr lang="hu-HU" sz="1600" b="0" dirty="0"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II </a:t>
                      </a:r>
                      <a:r>
                        <a:rPr lang="hu-HU" sz="1800" b="0" dirty="0" err="1">
                          <a:latin typeface="Calibri" pitchFamily="34" charset="0"/>
                        </a:rPr>
                        <a:t>varus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 </a:t>
                      </a:r>
                    </a:p>
                    <a:p>
                      <a:endParaRPr lang="hu-HU" sz="1800" b="0" dirty="0">
                        <a:latin typeface="Calibri" pitchFamily="34" charset="0"/>
                      </a:endParaRPr>
                    </a:p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latin typeface="Calibri" pitchFamily="34" charset="0"/>
                        </a:rPr>
                        <a:t>instability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,</a:t>
                      </a:r>
                      <a:r>
                        <a:rPr lang="hu-HU" sz="1800" b="0" dirty="0" err="1">
                          <a:latin typeface="Calibri" pitchFamily="34" charset="0"/>
                        </a:rPr>
                        <a:t>lig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. </a:t>
                      </a:r>
                      <a:r>
                        <a:rPr lang="hu-HU" sz="1800" b="0" dirty="0" err="1">
                          <a:latin typeface="Calibri" pitchFamily="34" charset="0"/>
                        </a:rPr>
                        <a:t>release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,</a:t>
                      </a:r>
                    </a:p>
                    <a:p>
                      <a:r>
                        <a:rPr lang="hu-HU" sz="1800" b="0" dirty="0" err="1">
                          <a:latin typeface="Calibri" pitchFamily="34" charset="0"/>
                        </a:rPr>
                        <a:t>rotation</a:t>
                      </a:r>
                      <a:endParaRPr lang="hu-HU" sz="1800" b="0" dirty="0">
                        <a:latin typeface="Calibri" pitchFamily="34" charset="0"/>
                      </a:endParaRPr>
                    </a:p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dirty="0">
                          <a:latin typeface="Calibri" pitchFamily="34" charset="0"/>
                        </a:rPr>
                        <a:t>PS/CC/RH</a:t>
                      </a:r>
                    </a:p>
                    <a:p>
                      <a:endParaRPr lang="hu-HU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 err="1">
                          <a:latin typeface="Calibri" pitchFamily="34" charset="0"/>
                        </a:rPr>
                        <a:t>Type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 III </a:t>
                      </a:r>
                      <a:r>
                        <a:rPr lang="hu-HU" sz="1800" b="0" dirty="0" err="1">
                          <a:latin typeface="Calibri" pitchFamily="34" charset="0"/>
                        </a:rPr>
                        <a:t>varus</a:t>
                      </a:r>
                      <a:endParaRPr lang="hu-HU" sz="1800" b="0" dirty="0">
                        <a:latin typeface="Calibri" pitchFamily="34" charset="0"/>
                      </a:endParaRPr>
                    </a:p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latin typeface="Calibri" pitchFamily="34" charset="0"/>
                        </a:rPr>
                        <a:t>bony</a:t>
                      </a:r>
                      <a:r>
                        <a:rPr lang="hu-HU" sz="1800" b="0" dirty="0"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latin typeface="Calibri" pitchFamily="34" charset="0"/>
                        </a:rPr>
                        <a:t>release</a:t>
                      </a:r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dirty="0">
                          <a:latin typeface="Calibri" pitchFamily="34" charset="0"/>
                        </a:rPr>
                        <a:t>CR/</a:t>
                      </a:r>
                      <a:r>
                        <a:rPr lang="hu-HU" sz="2000" b="0" u="sng" dirty="0">
                          <a:latin typeface="Calibri" pitchFamily="34" charset="0"/>
                        </a:rPr>
                        <a:t>PS</a:t>
                      </a:r>
                      <a:endParaRPr lang="hu-HU" sz="2000" u="sng" dirty="0">
                        <a:latin typeface="Calibri" pitchFamily="34" charset="0"/>
                      </a:endParaRPr>
                    </a:p>
                    <a:p>
                      <a:endParaRPr lang="hu-HU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71">
                <a:tc>
                  <a:txBody>
                    <a:bodyPr/>
                    <a:lstStyle/>
                    <a:p>
                      <a:r>
                        <a:rPr lang="hu-HU" sz="1800" dirty="0" err="1">
                          <a:latin typeface="Calibri" pitchFamily="34" charset="0"/>
                        </a:rPr>
                        <a:t>Valgus</a:t>
                      </a:r>
                      <a:r>
                        <a:rPr lang="hu-HU" sz="1800" dirty="0">
                          <a:latin typeface="Calibri" pitchFamily="34" charset="0"/>
                        </a:rPr>
                        <a:t> 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dirty="0">
                          <a:latin typeface="Calibri" pitchFamily="34" charset="0"/>
                        </a:rPr>
                        <a:t>PS/CC/RH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71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7BF15FA-D734-3BCC-1D7A-E5D66967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681" y="1000124"/>
            <a:ext cx="1796382" cy="123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2CA0C04-C449-3663-659A-5EC454490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6" y="2314937"/>
            <a:ext cx="753571" cy="153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8B95B4-C51E-E6B0-973B-8623D175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63475"/>
            <a:ext cx="91440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44350BF1-DFA5-D33C-91C9-F343307A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17" y="4063473"/>
            <a:ext cx="801687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81BDA2D-04B6-E9B6-9A89-D6E819FB9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78" y="4047995"/>
            <a:ext cx="992187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286FD0F-B099-5DD9-DB11-91D5B1ED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491" y="4054743"/>
            <a:ext cx="9874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4">
            <a:extLst>
              <a:ext uri="{FF2B5EF4-FFF2-40B4-BE49-F238E27FC236}">
                <a16:creationId xmlns:a16="http://schemas.microsoft.com/office/drawing/2014/main" id="{EC8F7DA8-AC62-C528-D668-7CDE9010C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6088" y="3783013"/>
            <a:ext cx="76200" cy="76200"/>
          </a:xfrm>
          <a:prstGeom prst="ellipse">
            <a:avLst/>
          </a:prstGeom>
          <a:noFill/>
          <a:ln w="9525" cap="rnd">
            <a:solidFill>
              <a:srgbClr val="FF3300"/>
            </a:solidFill>
            <a:prstDash val="sysDot"/>
            <a:round/>
            <a:headEnd/>
            <a:tailEnd/>
          </a:ln>
          <a:effectLst>
            <a:outerShdw dist="127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>
              <a:solidFill>
                <a:schemeClr val="tx1"/>
              </a:solidFill>
            </a:endParaRPr>
          </a:p>
        </p:txBody>
      </p:sp>
      <p:grpSp>
        <p:nvGrpSpPr>
          <p:cNvPr id="14" name="Group 58">
            <a:extLst>
              <a:ext uri="{FF2B5EF4-FFF2-40B4-BE49-F238E27FC236}">
                <a16:creationId xmlns:a16="http://schemas.microsoft.com/office/drawing/2014/main" id="{E8A4F99E-DAA3-6388-45E2-1978633E2BDD}"/>
              </a:ext>
            </a:extLst>
          </p:cNvPr>
          <p:cNvGrpSpPr>
            <a:grpSpLocks/>
          </p:cNvGrpSpPr>
          <p:nvPr/>
        </p:nvGrpSpPr>
        <p:grpSpPr bwMode="auto">
          <a:xfrm>
            <a:off x="9488488" y="50800"/>
            <a:ext cx="685800" cy="0"/>
            <a:chOff x="5040" y="2256"/>
            <a:chExt cx="576" cy="96"/>
          </a:xfrm>
        </p:grpSpPr>
        <p:sp>
          <p:nvSpPr>
            <p:cNvPr id="15" name="Line 59">
              <a:extLst>
                <a:ext uri="{FF2B5EF4-FFF2-40B4-BE49-F238E27FC236}">
                  <a16:creationId xmlns:a16="http://schemas.microsoft.com/office/drawing/2014/main" id="{3D338401-2DDB-F045-94B6-E374CFDA1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50800"/>
              <a:ext cx="0" cy="0"/>
            </a:xfrm>
            <a:prstGeom prst="line">
              <a:avLst/>
            </a:prstGeom>
            <a:noFill/>
            <a:ln w="9525" cap="rnd">
              <a:solidFill>
                <a:srgbClr val="FF3300"/>
              </a:solidFill>
              <a:prstDash val="sysDot"/>
              <a:round/>
              <a:headEnd/>
              <a:tailEnd/>
            </a:ln>
            <a:effectLst>
              <a:outerShdw dist="127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Line 60">
              <a:extLst>
                <a:ext uri="{FF2B5EF4-FFF2-40B4-BE49-F238E27FC236}">
                  <a16:creationId xmlns:a16="http://schemas.microsoft.com/office/drawing/2014/main" id="{BEAAB8A5-F4AA-7966-D934-4DE9258CEE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50800"/>
              <a:ext cx="0" cy="0"/>
            </a:xfrm>
            <a:prstGeom prst="line">
              <a:avLst/>
            </a:prstGeom>
            <a:noFill/>
            <a:ln w="9525" cap="rnd">
              <a:solidFill>
                <a:srgbClr val="FF3300"/>
              </a:solidFill>
              <a:prstDash val="sysDot"/>
              <a:round/>
              <a:headEnd/>
              <a:tailEnd/>
            </a:ln>
            <a:effectLst>
              <a:outerShdw dist="127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7" name="Group 61">
            <a:extLst>
              <a:ext uri="{FF2B5EF4-FFF2-40B4-BE49-F238E27FC236}">
                <a16:creationId xmlns:a16="http://schemas.microsoft.com/office/drawing/2014/main" id="{23F37B30-F0E1-20DE-42F1-D1A72C274159}"/>
              </a:ext>
            </a:extLst>
          </p:cNvPr>
          <p:cNvGrpSpPr>
            <a:grpSpLocks/>
          </p:cNvGrpSpPr>
          <p:nvPr/>
        </p:nvGrpSpPr>
        <p:grpSpPr bwMode="auto">
          <a:xfrm>
            <a:off x="7735888" y="50800"/>
            <a:ext cx="381000" cy="0"/>
            <a:chOff x="5040" y="2256"/>
            <a:chExt cx="576" cy="96"/>
          </a:xfrm>
        </p:grpSpPr>
        <p:sp>
          <p:nvSpPr>
            <p:cNvPr id="18" name="Line 62">
              <a:extLst>
                <a:ext uri="{FF2B5EF4-FFF2-40B4-BE49-F238E27FC236}">
                  <a16:creationId xmlns:a16="http://schemas.microsoft.com/office/drawing/2014/main" id="{64C5B8BC-E42B-3EB7-CCF3-3C8AC53B6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50800"/>
              <a:ext cx="0" cy="0"/>
            </a:xfrm>
            <a:prstGeom prst="line">
              <a:avLst/>
            </a:prstGeom>
            <a:noFill/>
            <a:ln w="9525" cap="rnd">
              <a:solidFill>
                <a:srgbClr val="FF3300"/>
              </a:solidFill>
              <a:prstDash val="sysDot"/>
              <a:round/>
              <a:headEnd/>
              <a:tailEnd/>
            </a:ln>
            <a:effectLst>
              <a:outerShdw dist="127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Line 63">
              <a:extLst>
                <a:ext uri="{FF2B5EF4-FFF2-40B4-BE49-F238E27FC236}">
                  <a16:creationId xmlns:a16="http://schemas.microsoft.com/office/drawing/2014/main" id="{F84745F8-EB02-EA8F-E863-139748AD59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47483647" y="50800"/>
              <a:ext cx="0" cy="0"/>
            </a:xfrm>
            <a:prstGeom prst="line">
              <a:avLst/>
            </a:prstGeom>
            <a:noFill/>
            <a:ln w="9525" cap="rnd">
              <a:solidFill>
                <a:srgbClr val="FF3300"/>
              </a:solidFill>
              <a:prstDash val="sysDot"/>
              <a:round/>
              <a:headEnd/>
              <a:tailEnd/>
            </a:ln>
            <a:effectLst>
              <a:outerShdw dist="12700" algn="ctr" rotWithShape="0">
                <a:schemeClr val="tx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20" name="Picture 15" descr="IMG_3445">
            <a:extLst>
              <a:ext uri="{FF2B5EF4-FFF2-40B4-BE49-F238E27FC236}">
                <a16:creationId xmlns:a16="http://schemas.microsoft.com/office/drawing/2014/main" id="{496D2E04-D373-524A-59A7-08636630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5" y="5389034"/>
            <a:ext cx="656374" cy="129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IMG_3447">
            <a:extLst>
              <a:ext uri="{FF2B5EF4-FFF2-40B4-BE49-F238E27FC236}">
                <a16:creationId xmlns:a16="http://schemas.microsoft.com/office/drawing/2014/main" id="{08F76A15-8D3A-08C0-02D4-5C16EF075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589" y="5400146"/>
            <a:ext cx="686026" cy="130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IMG_3442">
            <a:extLst>
              <a:ext uri="{FF2B5EF4-FFF2-40B4-BE49-F238E27FC236}">
                <a16:creationId xmlns:a16="http://schemas.microsoft.com/office/drawing/2014/main" id="{B6C45FF4-BA84-76CC-AC03-7B2BAB0C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99" y="5393801"/>
            <a:ext cx="751201" cy="12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IMG_3444">
            <a:extLst>
              <a:ext uri="{FF2B5EF4-FFF2-40B4-BE49-F238E27FC236}">
                <a16:creationId xmlns:a16="http://schemas.microsoft.com/office/drawing/2014/main" id="{B11D21C9-3CAA-EE3D-E0B1-1CC6A8FAF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0" y="5393802"/>
            <a:ext cx="964798" cy="128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1D81002E-1D96-2B15-268F-E9F3BA554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203325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53ECC87F-2918-C110-5BEB-447920A3C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15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F3FE29DA-3D5C-84D1-B234-7F93DBEC8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069058"/>
              </p:ext>
            </p:extLst>
          </p:nvPr>
        </p:nvGraphicFramePr>
        <p:xfrm>
          <a:off x="1524000" y="778392"/>
          <a:ext cx="9144000" cy="596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2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4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6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62650">
                <a:tc>
                  <a:txBody>
                    <a:bodyPr/>
                    <a:lstStyle/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Malalignment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             44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%</a:t>
                      </a: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de-DE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Malrotatio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                                        </a:t>
                      </a: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61 </a:t>
                      </a:r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%</a:t>
                      </a: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de-DE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Instabilit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             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37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%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Inadequate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implant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choice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implant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related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breakage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       12 %</a:t>
                      </a: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Patella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&amp;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/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stiffness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5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%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Infection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 „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loosening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” EXCLUDE!!!   2 %</a:t>
                      </a: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Early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loosening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            27%</a:t>
                      </a:r>
                    </a:p>
                    <a:p>
                      <a:pPr defTabSz="538163">
                        <a:spcBef>
                          <a:spcPct val="10000"/>
                        </a:spcBef>
                        <a:tabLst>
                          <a:tab pos="3243263" algn="l"/>
                        </a:tabLst>
                      </a:pPr>
                      <a:endParaRPr lang="de-DE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defTabSz="538163">
                        <a:spcBef>
                          <a:spcPct val="10000"/>
                        </a:spcBef>
                        <a:buFontTx/>
                        <a:buNone/>
                        <a:tabLst>
                          <a:tab pos="3243263" algn="l"/>
                        </a:tabLst>
                      </a:pPr>
                      <a:b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  <a:sym typeface="Wingdings" pitchFamily="2" charset="2"/>
                        </a:rPr>
                        <a:t> </a:t>
                      </a:r>
                      <a:r>
                        <a:rPr lang="de-DE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combin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ed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57% (8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4%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surgeon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b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              </a:t>
                      </a:r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Uzsoki </a:t>
                      </a:r>
                      <a:r>
                        <a:rPr lang="hu-HU" sz="10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Hospital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2022</a:t>
                      </a:r>
                      <a:endParaRPr lang="hu-H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20 % infections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 main aseptic failures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	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  <a:sym typeface="Wingdings" pitchFamily="2" charset="2"/>
                        </a:rPr>
                        <a:t>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PE wear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	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  <a:sym typeface="Wingdings" pitchFamily="2" charset="2"/>
                        </a:rPr>
                        <a:t>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loosening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	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  <a:sym typeface="Wingdings" pitchFamily="2" charset="2"/>
                        </a:rPr>
                        <a:t>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instability</a:t>
                      </a:r>
                      <a:b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	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libri" pitchFamily="34" charset="0"/>
                          <a:sym typeface="Wingdings" pitchFamily="2" charset="2"/>
                        </a:rPr>
                        <a:t> </a:t>
                      </a:r>
                      <a:r>
                        <a:rPr lang="hu-HU" sz="20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patella</a:t>
                      </a:r>
                      <a:endParaRPr lang="hu-HU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50 % early (2 years)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de-DE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Sharkey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et al, CORR 2002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63 % early (5 years)</a:t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de-DE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Fehring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et al, CORR 2001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A62B172-DCDC-89F1-E639-0901D8EB2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6" y="1522930"/>
            <a:ext cx="2581275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E651A34A-FD6A-A0A4-4B80-F53082F96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0" y="4951930"/>
            <a:ext cx="33401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Swedish arthroplasty register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de-DE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Annual report 20</a:t>
            </a:r>
            <a:r>
              <a:rPr lang="hu-HU" altLang="hu-HU" sz="1600">
                <a:solidFill>
                  <a:schemeClr val="tx1"/>
                </a:solidFill>
                <a:latin typeface="Calibri" panose="020F0502020204030204" pitchFamily="34" charset="0"/>
              </a:rPr>
              <a:t>12</a:t>
            </a:r>
            <a:endParaRPr lang="de-DE" altLang="hu-HU" sz="16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de-DE" altLang="hu-HU" sz="2000">
              <a:solidFill>
                <a:schemeClr val="tx1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EC21AF5-2E6D-F6B8-3158-7DADA2166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31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átum helye 1">
            <a:extLst>
              <a:ext uri="{FF2B5EF4-FFF2-40B4-BE49-F238E27FC236}">
                <a16:creationId xmlns:a16="http://schemas.microsoft.com/office/drawing/2014/main" id="{51DC80AA-8A32-204A-9EE2-9557AA832C1D}"/>
              </a:ext>
            </a:extLst>
          </p:cNvPr>
          <p:cNvSpPr txBox="1">
            <a:spLocks/>
          </p:cNvSpPr>
          <p:nvPr/>
        </p:nvSpPr>
        <p:spPr bwMode="auto">
          <a:xfrm>
            <a:off x="2757805" y="6177997"/>
            <a:ext cx="19621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1331D8-EA18-483E-8E0D-334B2E44F702}" type="datetime1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10/11/2023</a:t>
            </a:fld>
            <a:endParaRPr lang="en-GB" altLang="hu-HU" sz="700">
              <a:solidFill>
                <a:schemeClr val="tx1"/>
              </a:solidFill>
            </a:endParaRPr>
          </a:p>
        </p:txBody>
      </p:sp>
      <p:sp>
        <p:nvSpPr>
          <p:cNvPr id="22" name="Dia számának helye 2">
            <a:extLst>
              <a:ext uri="{FF2B5EF4-FFF2-40B4-BE49-F238E27FC236}">
                <a16:creationId xmlns:a16="http://schemas.microsoft.com/office/drawing/2014/main" id="{BDD45A0F-A692-EA25-CEDE-6B56BDAB0768}"/>
              </a:ext>
            </a:extLst>
          </p:cNvPr>
          <p:cNvSpPr txBox="1">
            <a:spLocks/>
          </p:cNvSpPr>
          <p:nvPr/>
        </p:nvSpPr>
        <p:spPr>
          <a:xfrm>
            <a:off x="2167255" y="6174822"/>
            <a:ext cx="438150" cy="2476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18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EFB1D72-DE21-4F4F-8360-B6A95871E285}" type="slidenum">
              <a:rPr lang="en-GB" altLang="hu-HU" sz="7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hu-HU" sz="700">
              <a:solidFill>
                <a:schemeClr val="tx1"/>
              </a:solidFill>
            </a:endParaRPr>
          </a:p>
        </p:txBody>
      </p:sp>
      <p:graphicFrame>
        <p:nvGraphicFramePr>
          <p:cNvPr id="23" name="Táblázat 22">
            <a:extLst>
              <a:ext uri="{FF2B5EF4-FFF2-40B4-BE49-F238E27FC236}">
                <a16:creationId xmlns:a16="http://schemas.microsoft.com/office/drawing/2014/main" id="{0076CCD2-B92E-2BFD-641F-92AE02A4F641}"/>
              </a:ext>
            </a:extLst>
          </p:cNvPr>
          <p:cNvGraphicFramePr>
            <a:graphicFrameLocks noGrp="1"/>
          </p:cNvGraphicFramePr>
          <p:nvPr/>
        </p:nvGraphicFramePr>
        <p:xfrm>
          <a:off x="1300480" y="634448"/>
          <a:ext cx="9144000" cy="5953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2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3989"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Trauma,</a:t>
                      </a:r>
                    </a:p>
                    <a:p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periprosthetic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fracture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12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Posttrauma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extraarticular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deformity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chronic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</a:t>
                      </a:r>
                    </a:p>
                    <a:p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7871"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Posttrauma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ligamentous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chronic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RH(CC)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" name="Picture 22" descr="DSCN3055">
            <a:extLst>
              <a:ext uri="{FF2B5EF4-FFF2-40B4-BE49-F238E27FC236}">
                <a16:creationId xmlns:a16="http://schemas.microsoft.com/office/drawing/2014/main" id="{BE08F01C-387C-3F9F-A195-3AB07C197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480" y="637622"/>
            <a:ext cx="731838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DSCN3054">
            <a:extLst>
              <a:ext uri="{FF2B5EF4-FFF2-40B4-BE49-F238E27FC236}">
                <a16:creationId xmlns:a16="http://schemas.microsoft.com/office/drawing/2014/main" id="{D361DEFE-F55C-28DD-E16F-2A214D7D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794" y="620160"/>
            <a:ext cx="935037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DSCN3053">
            <a:extLst>
              <a:ext uri="{FF2B5EF4-FFF2-40B4-BE49-F238E27FC236}">
                <a16:creationId xmlns:a16="http://schemas.microsoft.com/office/drawing/2014/main" id="{EAC9B3E4-1095-A56F-BFD3-4FA67EEA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230" y="637622"/>
            <a:ext cx="98425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DSCN3052">
            <a:extLst>
              <a:ext uri="{FF2B5EF4-FFF2-40B4-BE49-F238E27FC236}">
                <a16:creationId xmlns:a16="http://schemas.microsoft.com/office/drawing/2014/main" id="{020806AA-BDB5-F270-7534-D57FA252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44" y="656672"/>
            <a:ext cx="9112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 descr="IMG_3438">
            <a:extLst>
              <a:ext uri="{FF2B5EF4-FFF2-40B4-BE49-F238E27FC236}">
                <a16:creationId xmlns:a16="http://schemas.microsoft.com/office/drawing/2014/main" id="{F9FBE650-D739-1345-0D74-A6D5AA31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94" y="2655336"/>
            <a:ext cx="95408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IMG_3435">
            <a:extLst>
              <a:ext uri="{FF2B5EF4-FFF2-40B4-BE49-F238E27FC236}">
                <a16:creationId xmlns:a16="http://schemas.microsoft.com/office/drawing/2014/main" id="{3C2D40F7-DACD-EF5F-65BF-C1A8C4C0D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18" y="2655335"/>
            <a:ext cx="93345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IMG_3431">
            <a:extLst>
              <a:ext uri="{FF2B5EF4-FFF2-40B4-BE49-F238E27FC236}">
                <a16:creationId xmlns:a16="http://schemas.microsoft.com/office/drawing/2014/main" id="{2C47CB52-6CD7-995A-A1EE-BAFA78AB9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755" y="2655335"/>
            <a:ext cx="998538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 descr="IMG_3429">
            <a:extLst>
              <a:ext uri="{FF2B5EF4-FFF2-40B4-BE49-F238E27FC236}">
                <a16:creationId xmlns:a16="http://schemas.microsoft.com/office/drawing/2014/main" id="{DEC9351E-71CE-B7BC-6929-811AD9C4C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605" y="2655335"/>
            <a:ext cx="109855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ép 1">
            <a:extLst>
              <a:ext uri="{FF2B5EF4-FFF2-40B4-BE49-F238E27FC236}">
                <a16:creationId xmlns:a16="http://schemas.microsoft.com/office/drawing/2014/main" id="{358B5C80-3789-5E3B-3BA8-9D3D30FA89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55" y="4863547"/>
            <a:ext cx="8890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Kép 3">
            <a:extLst>
              <a:ext uri="{FF2B5EF4-FFF2-40B4-BE49-F238E27FC236}">
                <a16:creationId xmlns:a16="http://schemas.microsoft.com/office/drawing/2014/main" id="{2D033AA8-9EB4-DE3F-0528-904BDEF65B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80" y="4850848"/>
            <a:ext cx="89058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Kép 1">
            <a:extLst>
              <a:ext uri="{FF2B5EF4-FFF2-40B4-BE49-F238E27FC236}">
                <a16:creationId xmlns:a16="http://schemas.microsoft.com/office/drawing/2014/main" id="{E7E5F6FF-85D5-AA5A-0D66-7016AB411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155" y="4815922"/>
            <a:ext cx="1328738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3E3DA49-76A4-8582-CF9E-33689916BA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58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9AD5F65-BEAC-B3E0-6606-A685BA5713F2}"/>
              </a:ext>
            </a:extLst>
          </p:cNvPr>
          <p:cNvSpPr txBox="1">
            <a:spLocks/>
          </p:cNvSpPr>
          <p:nvPr/>
        </p:nvSpPr>
        <p:spPr bwMode="auto">
          <a:xfrm>
            <a:off x="3016885" y="6230744"/>
            <a:ext cx="19621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1C693B-29A4-46AB-946D-AF6F1B5D5BD5}" type="datetime1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10/11/2023</a:t>
            </a:fld>
            <a:endParaRPr lang="en-GB" altLang="hu-HU" sz="700">
              <a:solidFill>
                <a:schemeClr val="tx1"/>
              </a:solidFill>
            </a:endParaRPr>
          </a:p>
        </p:txBody>
      </p:sp>
      <p:sp>
        <p:nvSpPr>
          <p:cNvPr id="4" name="Dia számának helye 2">
            <a:extLst>
              <a:ext uri="{FF2B5EF4-FFF2-40B4-BE49-F238E27FC236}">
                <a16:creationId xmlns:a16="http://schemas.microsoft.com/office/drawing/2014/main" id="{D31FABD4-DB95-3A4F-D5F5-DCA3E4696ADA}"/>
              </a:ext>
            </a:extLst>
          </p:cNvPr>
          <p:cNvSpPr txBox="1">
            <a:spLocks/>
          </p:cNvSpPr>
          <p:nvPr/>
        </p:nvSpPr>
        <p:spPr>
          <a:xfrm>
            <a:off x="2426335" y="6227569"/>
            <a:ext cx="438150" cy="2476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18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rgbClr val="4C4C4C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67832B-7DA5-449A-9CCE-2BF089556894}" type="slidenum">
              <a:rPr lang="en-GB" altLang="hu-HU" sz="700" smtClean="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hu-HU" sz="700">
              <a:solidFill>
                <a:schemeClr val="tx1"/>
              </a:solidFill>
            </a:endParaRPr>
          </a:p>
        </p:txBody>
      </p:sp>
      <p:graphicFrame>
        <p:nvGraphicFramePr>
          <p:cNvPr id="8" name="Táblázat 7">
            <a:extLst>
              <a:ext uri="{FF2B5EF4-FFF2-40B4-BE49-F238E27FC236}">
                <a16:creationId xmlns:a16="http://schemas.microsoft.com/office/drawing/2014/main" id="{BDA666AD-9C8C-46D6-2080-4CC68888F36A}"/>
              </a:ext>
            </a:extLst>
          </p:cNvPr>
          <p:cNvGraphicFramePr>
            <a:graphicFrameLocks noGrp="1"/>
          </p:cNvGraphicFramePr>
          <p:nvPr/>
        </p:nvGraphicFramePr>
        <p:xfrm>
          <a:off x="1559560" y="660207"/>
          <a:ext cx="9144000" cy="5980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93371"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Revision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post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infection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hu-HU" sz="1800" b="0" u="sng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Unbalanced</a:t>
                      </a:r>
                      <a:r>
                        <a:rPr lang="hu-HU" sz="1800" b="0" u="sng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u="sng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rotation</a:t>
                      </a:r>
                      <a:endParaRPr lang="hu-HU" sz="1800" b="0" u="sng" baseline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hu-HU" sz="18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Anterior</a:t>
                      </a:r>
                      <a:r>
                        <a:rPr lang="hu-HU" sz="1800" b="0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spike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3371">
                <a:tc>
                  <a:txBody>
                    <a:bodyPr/>
                    <a:lstStyle/>
                    <a:p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Revision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post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infection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r>
                        <a:rPr lang="hu-HU" sz="1800" b="0" u="sng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Balanced</a:t>
                      </a:r>
                      <a:r>
                        <a:rPr lang="hu-HU" sz="1800" b="0" u="sng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u="sng" baseline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rotation</a:t>
                      </a:r>
                      <a:endParaRPr lang="hu-HU" sz="1800" u="sng" dirty="0"/>
                    </a:p>
                    <a:p>
                      <a:endParaRPr lang="hu-H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800" b="0" dirty="0">
                          <a:latin typeface="Calibri" pitchFamily="34" charset="0"/>
                        </a:rPr>
                        <a:t>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33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Revision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sign.defect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endParaRPr lang="hu-H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>
                          <a:latin typeface="Calibri" pitchFamily="34" charset="0"/>
                        </a:rPr>
                        <a:t>RH</a:t>
                      </a:r>
                    </a:p>
                    <a:p>
                      <a:endParaRPr lang="hu-H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3">
            <a:extLst>
              <a:ext uri="{FF2B5EF4-FFF2-40B4-BE49-F238E27FC236}">
                <a16:creationId xmlns:a16="http://schemas.microsoft.com/office/drawing/2014/main" id="{16BE4C9A-366C-68F7-552C-7B36EA2F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23" y="647507"/>
            <a:ext cx="1401762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5B8F7ED-37CE-688F-C920-0479EED0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11" y="647508"/>
            <a:ext cx="15652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538E08C-DBC7-BD1C-F14B-36908F7C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60" y="660208"/>
            <a:ext cx="1543050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2B449A8-926E-355D-6B37-D6F26679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598" y="649095"/>
            <a:ext cx="1477962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676B7B1-192D-9244-5008-A72B85556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11" y="4592445"/>
            <a:ext cx="11334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1BDF598-832B-1D29-EF68-C1801483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36" y="4614669"/>
            <a:ext cx="1046163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A02C1A3-D089-64C8-6901-49ECAEE221DE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20457" r="33475" b="33853"/>
          <a:stretch>
            <a:fillRect/>
          </a:stretch>
        </p:blipFill>
        <p:spPr bwMode="auto">
          <a:xfrm>
            <a:off x="7430136" y="4600383"/>
            <a:ext cx="931863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43F7CB5D-0AA1-BF1F-F60E-5DD5EFDC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674" y="4595619"/>
            <a:ext cx="10048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8042FFD3-1BEF-182B-68B0-23CB5CBA6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060" y="4603557"/>
            <a:ext cx="14859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031C95F1-8202-834A-0CFA-71036FC5B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010" y="2641407"/>
            <a:ext cx="249555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271FFC6-6B02-2293-AF8B-99D71D0B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98" y="2606482"/>
            <a:ext cx="202565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F01DA98-7BB6-7E58-8F09-5D2EFB54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24" y="2573144"/>
            <a:ext cx="1889125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CE7F87D4-E50F-5012-B668-DF45AE9F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5674" y="3508183"/>
            <a:ext cx="8778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lipArt Placeholder 5">
            <a:extLst>
              <a:ext uri="{FF2B5EF4-FFF2-40B4-BE49-F238E27FC236}">
                <a16:creationId xmlns:a16="http://schemas.microsoft.com/office/drawing/2014/main" id="{0B4A7B13-5B98-B5C4-D1E6-D978BD3E64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99" y="2919220"/>
            <a:ext cx="922337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E00A35BC-9696-378F-C751-E699557B83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CC8F976-3720-8D6F-22CF-7BFEB2B8F228}"/>
              </a:ext>
            </a:extLst>
          </p:cNvPr>
          <p:cNvSpPr txBox="1"/>
          <p:nvPr/>
        </p:nvSpPr>
        <p:spPr>
          <a:xfrm>
            <a:off x="263093" y="675739"/>
            <a:ext cx="11099958" cy="6165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1./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Trabecular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Metaphyseal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Arthroplasty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Tommaso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Bonanzinga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Thorsten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Gehrke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Akos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Zahar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Stefano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Zaffagnini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Maurilio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Marcacci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Carl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Haasper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Conclusion The TM cones are an effective solution to manage bone defects in complex primary and revision TKA at intermediate follow-up. The incidence of complications was low; however, the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femoral metaphysis proved to be more susceptible to complications. 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2./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Usefulness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Trabecular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Arthroplasty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Korean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Ji-Hoon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Baek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Orthop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res.rev.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2022; 14: 199–206.</a:t>
            </a:r>
            <a:endParaRPr lang="hu-HU" sz="2000" i="0" baseline="30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000"/>
              </a:spcBef>
              <a:spcAft>
                <a:spcPts val="1000"/>
              </a:spcAft>
            </a:pP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present study of trabecular metal cones demonstrates excellent clinical outcomes and survivorship in revision TKA during medium-term follow-up periods.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However, longer-term follow-up studies are needed to further investigate these implants in revision TKA</a:t>
            </a:r>
            <a:r>
              <a:rPr lang="en-US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Additionally, the necessity of metal cones in revision procedures should be carefully considered depending on patient needs and economic capabilities.</a:t>
            </a:r>
            <a:endParaRPr lang="hu-HU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3./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Knee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Society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Proceedings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2016 Nemandra A.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Sandiford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Donald S.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Garbuz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Bassam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Masri</a:t>
            </a:r>
            <a:endParaRPr lang="hu-HU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Trabecular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Metal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Femoral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Head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Allografts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hu-HU" sz="20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hu-HU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TKA</a:t>
            </a:r>
            <a:r>
              <a:rPr lang="hu-HU" sz="2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Minimum 5-year </a:t>
            </a:r>
            <a:r>
              <a:rPr lang="hu-HU" sz="20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Followup</a:t>
            </a:r>
            <a:endParaRPr lang="hu-HU" sz="20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59C9456-A30B-6EBF-8ED5-880F32E8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-10886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36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36F5E35C-1689-0757-D044-6F03581CF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151390"/>
              </p:ext>
            </p:extLst>
          </p:nvPr>
        </p:nvGraphicFramePr>
        <p:xfrm>
          <a:off x="92094" y="73806"/>
          <a:ext cx="9139238" cy="6754811"/>
        </p:xfrm>
        <a:graphic>
          <a:graphicData uri="http://schemas.openxmlformats.org/drawingml/2006/table">
            <a:tbl>
              <a:tblPr/>
              <a:tblGrid>
                <a:gridCol w="3337944">
                  <a:extLst>
                    <a:ext uri="{9D8B030D-6E8A-4147-A177-3AD203B41FA5}">
                      <a16:colId xmlns:a16="http://schemas.microsoft.com/office/drawing/2014/main" val="1384206022"/>
                    </a:ext>
                  </a:extLst>
                </a:gridCol>
                <a:gridCol w="3302548">
                  <a:extLst>
                    <a:ext uri="{9D8B030D-6E8A-4147-A177-3AD203B41FA5}">
                      <a16:colId xmlns:a16="http://schemas.microsoft.com/office/drawing/2014/main" val="88375417"/>
                    </a:ext>
                  </a:extLst>
                </a:gridCol>
                <a:gridCol w="2498746">
                  <a:extLst>
                    <a:ext uri="{9D8B030D-6E8A-4147-A177-3AD203B41FA5}">
                      <a16:colId xmlns:a16="http://schemas.microsoft.com/office/drawing/2014/main" val="4162178589"/>
                    </a:ext>
                  </a:extLst>
                </a:gridCol>
              </a:tblGrid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2009 December-2022 December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297 beteg    AORI II-III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Átlegéletkor</a:t>
                      </a: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69 év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Utánkövetés</a:t>
                      </a: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3-72 hó</a:t>
                      </a:r>
                      <a:endParaRPr kumimoji="0" lang="hu-HU" alt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472215"/>
                  </a:ext>
                </a:extLst>
              </a:tr>
              <a:tr h="5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Femur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TM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7704990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Tibia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TM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37792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Significans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csonthiány, instabilitás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695359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366205"/>
                  </a:ext>
                </a:extLst>
              </a:tr>
              <a:tr h="3657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371357"/>
                  </a:ext>
                </a:extLst>
              </a:tr>
              <a:tr h="3657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RH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 (6 </a:t>
                      </a: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segmentalis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)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693181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KSKS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constraint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pótlás fokától független)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27285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ROM</a:t>
                      </a: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30- 90° </a:t>
                      </a:r>
                      <a:r>
                        <a:rPr kumimoji="0" lang="hu-HU" altLang="hu-HU" sz="1800" b="0" i="0" u="sng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preop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post </a:t>
                      </a: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 </a:t>
                      </a:r>
                      <a:r>
                        <a:rPr kumimoji="0" lang="hu-HU" altLang="hu-H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 3 mos </a:t>
                      </a:r>
                      <a:r>
                        <a:rPr kumimoji="0" lang="hu-HU" altLang="hu-H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100°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, @ 6 mos </a:t>
                      </a:r>
                      <a:r>
                        <a:rPr kumimoji="0" lang="hu-HU" altLang="hu-HU" sz="18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110°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874937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Szövődmény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re-</a:t>
                      </a:r>
                      <a:r>
                        <a:rPr kumimoji="0" lang="hu-HU" altLang="hu-H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infectio</a:t>
                      </a:r>
                      <a:endParaRPr kumimoji="0" lang="hu-HU" altLang="hu-H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17001"/>
                  </a:ext>
                </a:extLst>
              </a:tr>
              <a:tr h="6401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Fájdalom skála</a:t>
                      </a:r>
                      <a:endParaRPr kumimoji="0" lang="en-US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VAS </a:t>
                      </a:r>
                      <a:r>
                        <a:rPr kumimoji="0" lang="hu-HU" altLang="hu-H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op.</a:t>
                      </a:r>
                      <a:r>
                        <a:rPr kumimoji="0" lang="en-US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Ø 7.5</a:t>
                      </a: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 op. 10 nap :2,2</a:t>
                      </a: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76610"/>
                  </a:ext>
                </a:extLst>
              </a:tr>
              <a:tr h="3657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rgbClr val="4C4C4C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hu-H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441" marR="91441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086394"/>
                  </a:ext>
                </a:extLst>
              </a:tr>
            </a:tbl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8F2646A6-BDE5-9F14-062A-A44C3599C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églalap 25">
            <a:extLst>
              <a:ext uri="{FF2B5EF4-FFF2-40B4-BE49-F238E27FC236}">
                <a16:creationId xmlns:a16="http://schemas.microsoft.com/office/drawing/2014/main" id="{E13068A7-7E1C-AA49-AADF-6A8E587F1FFB}"/>
              </a:ext>
            </a:extLst>
          </p:cNvPr>
          <p:cNvSpPr/>
          <p:nvPr/>
        </p:nvSpPr>
        <p:spPr>
          <a:xfrm>
            <a:off x="0" y="3199274"/>
            <a:ext cx="12192000" cy="37784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3A7140D-F04F-9618-4123-F8B158535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8"/>
            <a:ext cx="4703732" cy="3133109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00A548B3-8E7B-1FF0-F2F7-FC0151DCA132}"/>
              </a:ext>
            </a:extLst>
          </p:cNvPr>
          <p:cNvSpPr txBox="1"/>
          <p:nvPr/>
        </p:nvSpPr>
        <p:spPr>
          <a:xfrm>
            <a:off x="4615543" y="515999"/>
            <a:ext cx="75002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 PROTÉZIS KEREKASZTAL </a:t>
            </a:r>
          </a:p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térdprotézisek aktuális kérdései BEK Akadémia</a:t>
            </a:r>
          </a:p>
          <a:p>
            <a:pPr algn="ctr"/>
            <a:r>
              <a:rPr lang="hu-HU" sz="3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Budapest, 2023.11.11.</a:t>
            </a:r>
            <a:endParaRPr lang="hu-H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A589202-3B21-40DD-980C-FF67C44D8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3" y="4147159"/>
            <a:ext cx="2101193" cy="2050764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6964D1FE-FA3F-01C2-59DA-F48BD20F2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219" y="4049157"/>
            <a:ext cx="5214509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Preoperativ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tervezés,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worst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</a:t>
            </a:r>
            <a:endParaRPr lang="hu-HU" alt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Tengelycorrectio,stabilitás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</a:rPr>
              <a:t> szalagegyensúly</a:t>
            </a:r>
            <a:endParaRPr lang="hu-HU" alt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Anatomiai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structurák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felhasználása</a:t>
            </a:r>
            <a:endParaRPr lang="en-GB" altLang="hu-HU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</a:rPr>
              <a:t>Extraarticularis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</a:rPr>
              <a:t> deformitások figyelembe vétele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Constraint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augmentumok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elérhetősége</a:t>
            </a:r>
            <a:endParaRPr lang="en-GB" altLang="hu-HU" dirty="0">
              <a:solidFill>
                <a:schemeClr val="tx1"/>
              </a:solidFill>
            </a:endParaRPr>
          </a:p>
        </p:txBody>
      </p:sp>
      <p:sp>
        <p:nvSpPr>
          <p:cNvPr id="11" name="Téglalap 2">
            <a:extLst>
              <a:ext uri="{FF2B5EF4-FFF2-40B4-BE49-F238E27FC236}">
                <a16:creationId xmlns:a16="http://schemas.microsoft.com/office/drawing/2014/main" id="{1D9DA3E3-492C-AC03-5EFB-0333675A9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230" y="4888483"/>
            <a:ext cx="2549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2554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97A49DBA-76BC-1450-5DDB-5F17ABC92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5" y="100977"/>
            <a:ext cx="9144000" cy="692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 LAZULÁS, MALFUNCTIO MECHANIZMUS (elvárás, szövődmény ráta)</a:t>
            </a:r>
            <a:endParaRPr lang="en-US" altLang="hu-HU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irodalom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 MA, Serna FK, </a:t>
            </a:r>
            <a:r>
              <a:rPr lang="en-US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Krackow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KA, Hungerford DS. Exploration of radiographically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total knee replacements for unexplained pain. </a:t>
            </a:r>
            <a:endParaRPr lang="hu-HU" altLang="hu-H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1996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;(331):216-20.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2:TERVEZÉS</a:t>
            </a:r>
            <a:endParaRPr lang="hu-HU" altLang="hu-HU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INFECTIO KIZÁRÁS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irodalom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Valle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Parvizi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J, Bauer TW,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DiCesare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American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Academy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Orthopaedic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Surgeons clinical practice guideline on: the diagnosis of periprosthetic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 infections of the hip and knee.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AAOS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J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Am. 2011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20;93(14):1355-7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IMPLANTÁTUM, CONSTRAINT VÁLASZTÁS, MINIMÁL CONSTRAINT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Irodalom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Callaghan JJ, O'Rourke MR, Liu SS. The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revision</a:t>
            </a:r>
            <a:endParaRPr lang="hu-HU" altLang="hu-H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knee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arthroplasty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Arthroplasty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2005 Jun;20(4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2):41-3.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hu-H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FELTÁRÁS, CSONTMEGTARTÁS, CSONTPÓTLÁS</a:t>
            </a:r>
            <a:endParaRPr lang="en-US" altLang="hu-HU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irodalom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Zonnenberg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CB,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Lisowski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LA, van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Bekerom MP,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Nolte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PA.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Tuberositas</a:t>
            </a:r>
            <a:endParaRPr lang="hu-HU" altLang="hu-H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osteotomy for total knee arthroplasty: a review of the literature. </a:t>
            </a:r>
            <a:endParaRPr lang="hu-HU" altLang="hu-HU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 Knee Surg. 2010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Sep;23(3):121-9.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 of bone defects by AORI considers condyle status (both femur and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tibia)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Engh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GA, </a:t>
            </a:r>
            <a:r>
              <a:rPr lang="en-US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Ammeen</a:t>
            </a:r>
            <a:r>
              <a:rPr lang="en-US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DJ. Bone loss with revision total knee arthroplasty: defect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reconstruction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Lect</a:t>
            </a:r>
            <a:r>
              <a:rPr lang="hu-HU" altLang="hu-HU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1999;48:167-75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6:THREE STEP TECHNIQUE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E73D63-F871-6D10-F80A-CD7CD1338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5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2">
            <a:extLst>
              <a:ext uri="{FF2B5EF4-FFF2-40B4-BE49-F238E27FC236}">
                <a16:creationId xmlns:a16="http://schemas.microsoft.com/office/drawing/2014/main" id="{5A768924-E6CC-4C86-1A73-79C1565AE743}"/>
              </a:ext>
            </a:extLst>
          </p:cNvPr>
          <p:cNvSpPr txBox="1">
            <a:spLocks/>
          </p:cNvSpPr>
          <p:nvPr/>
        </p:nvSpPr>
        <p:spPr bwMode="auto">
          <a:xfrm>
            <a:off x="960272" y="6471277"/>
            <a:ext cx="438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A6D9D9-4C4C-4633-9B22-DE5B213F37A3}" type="slidenum">
              <a:rPr lang="en-GB" altLang="hu-HU" sz="7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hu-HU" sz="700">
              <a:solidFill>
                <a:schemeClr val="tx1"/>
              </a:solidFill>
            </a:endParaRP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E502A937-A767-F9E3-6A23-EED040397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588685"/>
              </p:ext>
            </p:extLst>
          </p:nvPr>
        </p:nvGraphicFramePr>
        <p:xfrm>
          <a:off x="93497" y="695953"/>
          <a:ext cx="9144000" cy="452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9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716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Implantátum </a:t>
                      </a:r>
                      <a:r>
                        <a:rPr lang="hu-HU" sz="18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positio</a:t>
                      </a: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&amp; mechanikai  tengely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endParaRPr lang="hu-H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Tengely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&amp;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rotatio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&amp; flexiós stabilitás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pPr lvl="1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LDFA (90°)</a:t>
                      </a:r>
                    </a:p>
                    <a:p>
                      <a:pPr lvl="1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MPTA (90°)</a:t>
                      </a:r>
                    </a:p>
                    <a:p>
                      <a:pPr lvl="1"/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Jointline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extensio-flexio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lvl="1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IM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correcti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ós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szög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endParaRPr lang="hu-H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AP terhelt( hosszú ),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Patella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terhelt, CT</a:t>
                      </a:r>
                    </a:p>
                    <a:p>
                      <a:pPr marL="342900" indent="-342900" ea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buFontTx/>
                        <a:buChar char="•"/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Rotatio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–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Patella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tracking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epicondylaris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tengely &amp; stabilitás  flexióban</a:t>
                      </a:r>
                    </a:p>
                    <a:p>
                      <a:pPr marL="342900" indent="-342900" ea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buFontTx/>
                        <a:buNone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                                 (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Insall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)</a:t>
                      </a:r>
                    </a:p>
                    <a:p>
                      <a:pPr marL="342900" indent="-342900" eaLnBrk="0" hangingPunct="0">
                        <a:lnSpc>
                          <a:spcPct val="110000"/>
                        </a:lnSpc>
                        <a:spcBef>
                          <a:spcPct val="30000"/>
                        </a:spcBef>
                        <a:buFontTx/>
                        <a:buChar char="•"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Méret AP/ML ( nem operált</a:t>
                      </a:r>
                      <a:r>
                        <a:rPr lang="hu-HU" sz="1800" b="0" baseline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ellenoldali térd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endParaRPr lang="hu-HU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688" marB="456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1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Csontpótlás </a:t>
                      </a:r>
                      <a:r>
                        <a:rPr lang="hu-HU" sz="1800" b="1" dirty="0" err="1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algorythmus</a:t>
                      </a:r>
                      <a:endParaRPr lang="hu-HU" sz="1800" b="1" dirty="0"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endParaRPr lang="hu-HU" sz="1800" b="1" dirty="0">
                        <a:latin typeface="Calibri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 err="1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Graft</a:t>
                      </a:r>
                      <a:r>
                        <a:rPr lang="hu-HU" sz="18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&amp; </a:t>
                      </a:r>
                      <a:r>
                        <a:rPr lang="hu-HU" sz="1800" dirty="0" err="1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augment</a:t>
                      </a:r>
                      <a:r>
                        <a:rPr lang="hu-HU" sz="18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,  szár </a:t>
                      </a:r>
                      <a:r>
                        <a:rPr lang="hu-HU" sz="1800" dirty="0" err="1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f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ixatio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endParaRPr lang="hu-HU" sz="1800" dirty="0">
                        <a:latin typeface="Calibri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688" marB="4568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12">
                <a:tc>
                  <a:txBody>
                    <a:bodyPr/>
                    <a:lstStyle/>
                    <a:p>
                      <a:r>
                        <a:rPr lang="hu-HU" sz="1800" b="1" dirty="0" err="1">
                          <a:latin typeface="Calibri" pitchFamily="34" charset="0"/>
                        </a:rPr>
                        <a:t>Constraint</a:t>
                      </a:r>
                      <a:endParaRPr lang="hu-HU" sz="1800" b="1" dirty="0">
                        <a:latin typeface="Calibri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Izom,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ligamentum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balance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 – csontos &amp; lágyrész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libri" pitchFamily="34" charset="0"/>
                        <a:ea typeface="Calibri" pitchFamily="34" charset="0"/>
                        <a:cs typeface="Calibri" pitchFamily="34" charset="0"/>
                      </a:endParaRPr>
                    </a:p>
                    <a:p>
                      <a:endParaRPr lang="hu-HU" sz="1800" dirty="0">
                        <a:latin typeface="Calibri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Picture 13" descr="Abb 2 Patella tang KTEP">
            <a:extLst>
              <a:ext uri="{FF2B5EF4-FFF2-40B4-BE49-F238E27FC236}">
                <a16:creationId xmlns:a16="http://schemas.microsoft.com/office/drawing/2014/main" id="{FEA2AEFD-DA36-7528-DCFD-E7E7D8F3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40" y="5189772"/>
            <a:ext cx="2891651" cy="156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5728723-0179-2BEA-4014-3D3E266C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216" y="5198936"/>
            <a:ext cx="1687512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8">
            <a:extLst>
              <a:ext uri="{FF2B5EF4-FFF2-40B4-BE49-F238E27FC236}">
                <a16:creationId xmlns:a16="http://schemas.microsoft.com/office/drawing/2014/main" id="{B1CBA8D9-9BBF-B9B0-9F94-9090DEE75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28" y="5245235"/>
            <a:ext cx="21447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SC02394">
            <a:extLst>
              <a:ext uri="{FF2B5EF4-FFF2-40B4-BE49-F238E27FC236}">
                <a16:creationId xmlns:a16="http://schemas.microsoft.com/office/drawing/2014/main" id="{4A1D4858-8C2D-12C4-3806-A9830DAC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" y="5185466"/>
            <a:ext cx="2135187" cy="15668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id="{ADEE5D79-3D6B-671D-E5CB-AB73053276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9922" y="5890252"/>
            <a:ext cx="1709738" cy="196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C1F5C494-3FDE-56C9-F389-0F23AAE8F9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0848" y="5220327"/>
            <a:ext cx="174625" cy="1233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416C4AF-3FCF-EE0B-23A9-8AD1BCA4E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5935663"/>
            <a:ext cx="1897063" cy="406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de-DE" altLang="hu-HU" sz="2133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9AEE43F-06BC-397C-58DA-C9E29D8C4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935663"/>
            <a:ext cx="2844800" cy="406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de-DE" altLang="hu-HU" sz="2133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2E517B27-2817-2337-7135-BBCF23EF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7199" y="634448"/>
            <a:ext cx="2816225" cy="20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34" tIns="39511" rIns="80434" bIns="39511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Standard </a:t>
            </a: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Rtg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felvételek</a:t>
            </a:r>
            <a:endParaRPr lang="en-GB" altLang="hu-HU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Képerősítő </a:t>
            </a:r>
            <a:endParaRPr lang="en-GB" altLang="hu-HU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Femur 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ferde oldal felv.</a:t>
            </a:r>
            <a:endParaRPr lang="en-GB" altLang="hu-HU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en-GB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CT</a:t>
            </a:r>
          </a:p>
          <a:p>
            <a:pPr>
              <a:lnSpc>
                <a:spcPct val="110000"/>
              </a:lnSpc>
              <a:spcBef>
                <a:spcPct val="30000"/>
              </a:spcBef>
            </a:pPr>
            <a:r>
              <a:rPr lang="hu-HU" altLang="hu-HU" sz="2000" dirty="0" err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Intraop</a:t>
            </a:r>
            <a:r>
              <a:rPr lang="hu-HU" altLang="hu-HU" sz="2000" dirty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. kedvezőtlenebb</a:t>
            </a:r>
            <a:endParaRPr lang="en-GB" altLang="hu-HU" sz="2000" dirty="0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>
              <a:lnSpc>
                <a:spcPct val="110000"/>
              </a:lnSpc>
              <a:spcBef>
                <a:spcPct val="30000"/>
              </a:spcBef>
            </a:pPr>
            <a:endParaRPr lang="en-GB" altLang="hu-HU" sz="3200" dirty="0">
              <a:solidFill>
                <a:schemeClr val="tx1"/>
              </a:solidFill>
              <a:ea typeface="MS PGothic" panose="020B0600070205080204" pitchFamily="34" charset="-128"/>
            </a:endParaRPr>
          </a:p>
        </p:txBody>
      </p:sp>
      <p:pic>
        <p:nvPicPr>
          <p:cNvPr id="19" name="Bild 6">
            <a:extLst>
              <a:ext uri="{FF2B5EF4-FFF2-40B4-BE49-F238E27FC236}">
                <a16:creationId xmlns:a16="http://schemas.microsoft.com/office/drawing/2014/main" id="{F3C48959-F14C-9333-1E1D-1E9A638E7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235" y="3068291"/>
            <a:ext cx="2942763" cy="268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ABDD3FFA-3C71-4B61-0C78-69315ABE9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9235" y="6243471"/>
            <a:ext cx="2452688" cy="420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DE" altLang="hu-HU" sz="2133" dirty="0">
                <a:solidFill>
                  <a:schemeClr val="tx1"/>
                </a:solidFill>
              </a:rPr>
              <a:t>     </a:t>
            </a:r>
            <a:r>
              <a:rPr lang="de-DE" altLang="hu-HU" sz="2133" dirty="0" err="1">
                <a:solidFill>
                  <a:schemeClr val="tx1"/>
                </a:solidFill>
                <a:latin typeface="Calibri" panose="020F0502020204030204" pitchFamily="34" charset="0"/>
              </a:rPr>
              <a:t>Miura</a:t>
            </a:r>
            <a:r>
              <a:rPr lang="de-DE" altLang="hu-HU" sz="2133" dirty="0">
                <a:solidFill>
                  <a:schemeClr val="tx1"/>
                </a:solidFill>
                <a:latin typeface="Calibri" panose="020F0502020204030204" pitchFamily="34" charset="0"/>
              </a:rPr>
              <a:t>, JBJS 2005</a:t>
            </a:r>
            <a:endParaRPr lang="de-AT" altLang="hu-HU" sz="2133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6A6F6B79-DAC0-C309-D8CF-425F3487B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7200" y="5854220"/>
            <a:ext cx="28448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de-AT" altLang="hu-HU" sz="1800" dirty="0">
                <a:solidFill>
                  <a:schemeClr val="tx1"/>
                </a:solidFill>
              </a:rPr>
              <a:t>Femur </a:t>
            </a:r>
            <a:r>
              <a:rPr lang="hu-HU" altLang="hu-HU" sz="1800" dirty="0">
                <a:solidFill>
                  <a:schemeClr val="tx1"/>
                </a:solidFill>
              </a:rPr>
              <a:t>ferde betekintő</a:t>
            </a:r>
            <a:endParaRPr lang="de-AT" altLang="hu-HU" sz="1800" dirty="0">
              <a:solidFill>
                <a:schemeClr val="tx1"/>
              </a:solidFill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E71518A8-9281-8EF2-CD74-0826B1495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7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>
            <a:extLst>
              <a:ext uri="{FF2B5EF4-FFF2-40B4-BE49-F238E27FC236}">
                <a16:creationId xmlns:a16="http://schemas.microsoft.com/office/drawing/2014/main" id="{C29ED57F-C3F0-EC88-8C63-B336BC255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241542"/>
              </p:ext>
            </p:extLst>
          </p:nvPr>
        </p:nvGraphicFramePr>
        <p:xfrm>
          <a:off x="1246679" y="763675"/>
          <a:ext cx="9191319" cy="584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1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42338">
                <a:tc>
                  <a:txBody>
                    <a:bodyPr/>
                    <a:lstStyle/>
                    <a:p>
                      <a:r>
                        <a:rPr lang="hu-HU" sz="32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Constraint</a:t>
                      </a:r>
                      <a:r>
                        <a:rPr lang="hu-HU" sz="32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/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Laxity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&amp;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Stability</a:t>
                      </a:r>
                      <a:br>
                        <a:rPr lang="hu-HU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J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Biomechanics</a:t>
                      </a:r>
                      <a:r>
                        <a:rPr lang="hu-HU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V 38/2 </a:t>
                      </a:r>
                      <a:r>
                        <a:rPr lang="hu-HU" sz="16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Haider&amp;Walker</a:t>
                      </a:r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Unconstrained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     CR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Semi-constrained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 </a:t>
                      </a:r>
                      <a:r>
                        <a:rPr lang="hu-HU" sz="2400" b="0" u="non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PS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hu-HU" sz="2400" b="0" u="sng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Contemporary</a:t>
                      </a:r>
                      <a:r>
                        <a:rPr lang="hu-HU" sz="2400" b="0" u="sng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2400" b="0" u="sng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constrained</a:t>
                      </a:r>
                      <a:r>
                        <a:rPr lang="hu-HU" sz="2400" b="0" u="sng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Non-linked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constrained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CC</a:t>
                      </a:r>
                      <a:endParaRPr lang="hu-HU" sz="2400" b="0" u="sng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Rotating-hinge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            </a:t>
                      </a:r>
                      <a:r>
                        <a:rPr lang="hu-HU" sz="2400" b="0" u="none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RH</a:t>
                      </a: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4.   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Fully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constrained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hinged</a:t>
                      </a:r>
                      <a:endParaRPr lang="hu-HU" sz="24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  <a:p>
                      <a:pPr marL="457200" indent="-457200">
                        <a:lnSpc>
                          <a:spcPct val="150000"/>
                        </a:lnSpc>
                        <a:buFont typeface="+mj-lt"/>
                        <a:buNone/>
                      </a:pP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5.    </a:t>
                      </a:r>
                      <a:r>
                        <a:rPr lang="hu-HU" sz="2400" b="0" dirty="0" err="1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Segmental</a:t>
                      </a:r>
                      <a:r>
                        <a:rPr lang="hu-HU" sz="24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</a:p>
                    <a:p>
                      <a:endParaRPr lang="hu-HU" sz="18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l" eaLnBrk="0" hangingPunct="0"/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CORR  2001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Nov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  <a:hlinkClick r:id="rId2"/>
                        </a:rPr>
                        <a:t> </a:t>
                      </a:r>
                    </a:p>
                    <a:p>
                      <a:pPr marL="0" marR="0" indent="0" algn="l" defTabSz="914400" rtl="0" eaLnBrk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Scuderi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,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Giles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R. MD</a:t>
                      </a:r>
                    </a:p>
                    <a:p>
                      <a:pPr algn="l" eaLnBrk="0" hangingPunct="0"/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Revision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Total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Knee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Arthroplasty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: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How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Much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Constraint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is </a:t>
                      </a:r>
                      <a:r>
                        <a:rPr lang="hu-HU" sz="1800" b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Enough</a:t>
                      </a:r>
                      <a:r>
                        <a:rPr lang="hu-HU" sz="1800" b="0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?</a:t>
                      </a:r>
                    </a:p>
                    <a:p>
                      <a:pPr algn="l" eaLnBrk="0" hangingPunct="0"/>
                      <a:r>
                        <a:rPr lang="hu-HU" sz="18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least</a:t>
                      </a: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</a:t>
                      </a:r>
                      <a:r>
                        <a:rPr lang="hu-HU" sz="18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degree</a:t>
                      </a: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 of </a:t>
                      </a:r>
                      <a:r>
                        <a:rPr lang="hu-HU" sz="1800" b="1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constraint</a:t>
                      </a:r>
                      <a:r>
                        <a:rPr lang="hu-HU" sz="18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Times New Roman" pitchFamily="18" charset="0"/>
                          <a:cs typeface="Arial" pitchFamily="34" charset="0"/>
                        </a:rPr>
                        <a:t>. </a:t>
                      </a:r>
                    </a:p>
                    <a:p>
                      <a:endParaRPr lang="hu-HU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5" descr="Picture2">
            <a:extLst>
              <a:ext uri="{FF2B5EF4-FFF2-40B4-BE49-F238E27FC236}">
                <a16:creationId xmlns:a16="http://schemas.microsoft.com/office/drawing/2014/main" id="{5104C4EC-25BE-6A8D-5277-F0252845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256" y="3198879"/>
            <a:ext cx="2404742" cy="33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DF3A043-EC9C-30C8-1547-3CC696AAB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8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FD47B44-654A-4CD1-AB0A-CD0F622EF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5201" y="6248400"/>
            <a:ext cx="1897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hu-HU" sz="200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E54278-25F6-CC8F-4222-642242EDC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1" y="5891213"/>
            <a:ext cx="352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Kelly Vince</a:t>
            </a:r>
            <a:endParaRPr lang="en-GB" altLang="hu-HU" sz="28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D3D0E04-4897-9D88-3F79-370E3952F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53975"/>
            <a:ext cx="812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hu-HU" sz="4400">
              <a:solidFill>
                <a:schemeClr val="tx2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85A3C7BC-8D29-5114-A3E8-E10F6B80F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64" y="1371600"/>
            <a:ext cx="68405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de-DE" altLang="hu-HU" sz="4000">
              <a:solidFill>
                <a:schemeClr val="bg1"/>
              </a:solidFill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95B24A1-48AA-A737-669E-120E4A929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4" y="1295400"/>
            <a:ext cx="74501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hu-HU" sz="3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hu-HU" sz="3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GB" altLang="hu-HU" sz="3600">
              <a:solidFill>
                <a:schemeClr val="bg1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FEF516D-3E0C-421D-5EED-B8193A314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0" y="1125538"/>
            <a:ext cx="74501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hu-HU" sz="3200">
              <a:solidFill>
                <a:schemeClr val="bg1"/>
              </a:solidFill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id="{398CE278-34E2-EB7E-968C-EBFA9EAC6E20}"/>
              </a:ext>
            </a:extLst>
          </p:cNvPr>
          <p:cNvGrpSpPr>
            <a:grpSpLocks/>
          </p:cNvGrpSpPr>
          <p:nvPr/>
        </p:nvGrpSpPr>
        <p:grpSpPr bwMode="auto">
          <a:xfrm>
            <a:off x="7896225" y="1341439"/>
            <a:ext cx="2463800" cy="2784475"/>
            <a:chOff x="3983" y="816"/>
            <a:chExt cx="2212" cy="2208"/>
          </a:xfrm>
          <a:noFill/>
        </p:grpSpPr>
        <p:graphicFrame>
          <p:nvGraphicFramePr>
            <p:cNvPr id="13" name="Object 2">
              <a:extLst>
                <a:ext uri="{FF2B5EF4-FFF2-40B4-BE49-F238E27FC236}">
                  <a16:creationId xmlns:a16="http://schemas.microsoft.com/office/drawing/2014/main" id="{B5F421F8-55C3-D8AD-20CC-3345EBFDB4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5" y="838"/>
            <a:ext cx="2108" cy="2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Image" r:id="rId3" imgW="2441866" imgH="2310878" progId="">
                    <p:embed/>
                  </p:oleObj>
                </mc:Choice>
                <mc:Fallback>
                  <p:oleObj name="Image" r:id="rId3" imgW="2441866" imgH="2310878" progId="">
                    <p:embed/>
                    <p:pic>
                      <p:nvPicPr>
                        <p:cNvPr id="13328" name="Object 2">
                          <a:extLst>
                            <a:ext uri="{FF2B5EF4-FFF2-40B4-BE49-F238E27FC236}">
                              <a16:creationId xmlns:a16="http://schemas.microsoft.com/office/drawing/2014/main" id="{1A3DB7F6-3196-3CEC-C540-622A10C46E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5" y="838"/>
                          <a:ext cx="2108" cy="21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E37BB6CE-F0C1-681B-41CA-BDE8D5F4E1A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167" y="1487"/>
              <a:ext cx="0" cy="577"/>
            </a:xfrm>
            <a:prstGeom prst="line">
              <a:avLst/>
            </a:prstGeom>
            <a:grpFill/>
            <a:ln w="38100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F4BA6549-B506-1CD3-AA0F-D1966FC668E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459" y="2351"/>
              <a:ext cx="603" cy="244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4C4C4C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DE" altLang="hu-HU" sz="1400">
                  <a:solidFill>
                    <a:schemeClr val="bg1"/>
                  </a:solidFill>
                </a:rPr>
                <a:t>Fibula</a:t>
              </a:r>
              <a:endParaRPr lang="de-AT" altLang="hu-HU" sz="1400">
                <a:solidFill>
                  <a:schemeClr val="bg1"/>
                </a:solidFill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B5935695-E401-939B-FF16-C6AD2752BDB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537" y="1147"/>
              <a:ext cx="658" cy="244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4C4C4C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DE" altLang="hu-HU" sz="1400">
                  <a:solidFill>
                    <a:schemeClr val="bg1"/>
                  </a:solidFill>
                </a:rPr>
                <a:t>Patella</a:t>
              </a:r>
              <a:endParaRPr lang="de-AT" altLang="hu-HU" sz="1400">
                <a:solidFill>
                  <a:schemeClr val="bg1"/>
                </a:solidFill>
              </a:endParaRPr>
            </a:p>
          </p:txBody>
        </p:sp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A1BE9C2D-8BAA-FE7F-691C-0406311AFA3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983" y="816"/>
              <a:ext cx="953" cy="41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rgbClr val="4C4C4C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rgbClr val="4C4C4C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rgbClr val="4C4C4C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4C4C4C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AT" altLang="hu-HU" sz="1400" dirty="0">
                  <a:solidFill>
                    <a:schemeClr val="tx1"/>
                  </a:solidFill>
                </a:rPr>
                <a:t>Medial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de-AT" altLang="hu-HU" sz="1400" dirty="0" err="1">
                  <a:solidFill>
                    <a:schemeClr val="tx1"/>
                  </a:solidFill>
                </a:rPr>
                <a:t>Epicondyle</a:t>
              </a:r>
              <a:endParaRPr lang="de-AT" alt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1AFA9636-449E-697B-B540-36A0064867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2" y="2030"/>
              <a:ext cx="0" cy="332"/>
            </a:xfrm>
            <a:prstGeom prst="line">
              <a:avLst/>
            </a:prstGeom>
            <a:grpFill/>
            <a:ln w="38100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19" name="Line 15">
              <a:extLst>
                <a:ext uri="{FF2B5EF4-FFF2-40B4-BE49-F238E27FC236}">
                  <a16:creationId xmlns:a16="http://schemas.microsoft.com/office/drawing/2014/main" id="{F7021E15-8D99-FC7D-C276-1F81717C1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3" y="1865"/>
              <a:ext cx="0" cy="221"/>
            </a:xfrm>
            <a:prstGeom prst="line">
              <a:avLst/>
            </a:prstGeom>
            <a:grpFill/>
            <a:ln w="38100">
              <a:solidFill>
                <a:schemeClr val="folHlink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15E133DC-C812-DEDB-4C37-5E6AC13E4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5" y="2086"/>
              <a:ext cx="2072" cy="0"/>
            </a:xfrm>
            <a:prstGeom prst="line">
              <a:avLst/>
            </a:prstGeom>
            <a:grp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hu-HU"/>
            </a:p>
          </p:txBody>
        </p:sp>
      </p:grpSp>
      <p:pic>
        <p:nvPicPr>
          <p:cNvPr id="21" name="Picture 17">
            <a:extLst>
              <a:ext uri="{FF2B5EF4-FFF2-40B4-BE49-F238E27FC236}">
                <a16:creationId xmlns:a16="http://schemas.microsoft.com/office/drawing/2014/main" id="{D8F77913-6E3A-FF6E-451B-CD682C97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3"/>
          <a:stretch>
            <a:fillRect/>
          </a:stretch>
        </p:blipFill>
        <p:spPr bwMode="auto">
          <a:xfrm>
            <a:off x="8112126" y="4292600"/>
            <a:ext cx="198596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19">
            <a:extLst>
              <a:ext uri="{FF2B5EF4-FFF2-40B4-BE49-F238E27FC236}">
                <a16:creationId xmlns:a16="http://schemas.microsoft.com/office/drawing/2014/main" id="{8A4A50D0-BA2D-71D7-37CC-A5529EAF3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09050" y="4914901"/>
            <a:ext cx="0" cy="504825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3" name="Line 20">
            <a:extLst>
              <a:ext uri="{FF2B5EF4-FFF2-40B4-BE49-F238E27FC236}">
                <a16:creationId xmlns:a16="http://schemas.microsoft.com/office/drawing/2014/main" id="{E556B119-B0F6-B2FD-A6D7-74FCEA2A71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34376" y="4914900"/>
            <a:ext cx="574675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" name="Text Box 21">
            <a:extLst>
              <a:ext uri="{FF2B5EF4-FFF2-40B4-BE49-F238E27FC236}">
                <a16:creationId xmlns:a16="http://schemas.microsoft.com/office/drawing/2014/main" id="{E9DDD1E3-BA3B-A639-BE2F-9BB09B5F5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6951" y="4581526"/>
            <a:ext cx="98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hu-HU" sz="1400">
                <a:solidFill>
                  <a:schemeClr val="bg1"/>
                </a:solidFill>
              </a:rPr>
              <a:t>25-30 mm</a:t>
            </a:r>
          </a:p>
        </p:txBody>
      </p:sp>
      <p:sp>
        <p:nvSpPr>
          <p:cNvPr id="25" name="Title 21">
            <a:extLst>
              <a:ext uri="{FF2B5EF4-FFF2-40B4-BE49-F238E27FC236}">
                <a16:creationId xmlns:a16="http://schemas.microsoft.com/office/drawing/2014/main" id="{B761747C-735A-973E-E192-1721BD021788}"/>
              </a:ext>
            </a:extLst>
          </p:cNvPr>
          <p:cNvSpPr txBox="1">
            <a:spLocks noChangeArrowheads="1"/>
          </p:cNvSpPr>
          <p:nvPr/>
        </p:nvSpPr>
        <p:spPr>
          <a:xfrm>
            <a:off x="2687102" y="412149"/>
            <a:ext cx="3887602" cy="582612"/>
          </a:xfrm>
          <a:prstGeom prst="rect">
            <a:avLst/>
          </a:prstGeom>
          <a:noFill/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hu-HU" b="1" kern="0" dirty="0">
                <a:solidFill>
                  <a:schemeClr val="tx1"/>
                </a:solidFill>
              </a:rPr>
              <a:t>Joint line</a:t>
            </a:r>
            <a:r>
              <a:rPr lang="hu-HU" altLang="hu-HU" b="1" kern="0" dirty="0">
                <a:solidFill>
                  <a:schemeClr val="tx1"/>
                </a:solidFill>
              </a:rPr>
              <a:t> tervezés</a:t>
            </a:r>
            <a:endParaRPr lang="en-GB" altLang="hu-HU" b="1" kern="0" dirty="0">
              <a:solidFill>
                <a:schemeClr val="tx1"/>
              </a:solidFill>
            </a:endParaRPr>
          </a:p>
        </p:txBody>
      </p:sp>
      <p:sp>
        <p:nvSpPr>
          <p:cNvPr id="26" name="Content Placeholder 24">
            <a:extLst>
              <a:ext uri="{FF2B5EF4-FFF2-40B4-BE49-F238E27FC236}">
                <a16:creationId xmlns:a16="http://schemas.microsoft.com/office/drawing/2014/main" id="{DB4D9519-A818-80A6-A646-958D11FD6ED6}"/>
              </a:ext>
            </a:extLst>
          </p:cNvPr>
          <p:cNvSpPr txBox="1">
            <a:spLocks noChangeArrowheads="1"/>
          </p:cNvSpPr>
          <p:nvPr/>
        </p:nvSpPr>
        <p:spPr>
          <a:xfrm>
            <a:off x="2197555" y="1630362"/>
            <a:ext cx="6707188" cy="4708525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C4C4C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4C4C4C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4C4C4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+mn-lt"/>
              </a:defRPr>
            </a:lvl9pPr>
          </a:lstStyle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Kinematika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magas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patella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contractura</a:t>
            </a:r>
            <a:endParaRPr lang="hu-HU" altLang="hu-HU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alacsony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patella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- instabilitás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Joint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line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landmark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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3 cm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distalis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–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med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epicondylus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	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 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2 cm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proximalis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- fibula fej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	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patella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relatív</a:t>
            </a:r>
          </a:p>
          <a:p>
            <a:pPr>
              <a:buFont typeface="Calibri" panose="020F0502020204030204" pitchFamily="34" charset="0"/>
              <a:buNone/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+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posterior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joint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line 	</a:t>
            </a: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FEAB8C24-0FEA-D1B3-1B94-2B1E474B2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719A048-3E97-5291-4A09-9C0AC8EEBA69}"/>
              </a:ext>
            </a:extLst>
          </p:cNvPr>
          <p:cNvSpPr txBox="1">
            <a:spLocks noChangeArrowheads="1"/>
          </p:cNvSpPr>
          <p:nvPr/>
        </p:nvSpPr>
        <p:spPr>
          <a:xfrm>
            <a:off x="3411539" y="233364"/>
            <a:ext cx="4059237" cy="942975"/>
          </a:xfrm>
          <a:prstGeom prst="rect">
            <a:avLst/>
          </a:prstGeom>
        </p:spPr>
        <p:txBody>
          <a:bodyPr lIns="92075" tIns="46038" rIns="92075" bIns="46038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Csontvesztés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etiologia</a:t>
            </a:r>
            <a:endParaRPr lang="en-US" altLang="hu-HU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4C2B47-5A36-80FA-9043-AAA3DEBEA23F}"/>
              </a:ext>
            </a:extLst>
          </p:cNvPr>
          <p:cNvSpPr txBox="1">
            <a:spLocks noChangeArrowheads="1"/>
          </p:cNvSpPr>
          <p:nvPr/>
        </p:nvSpPr>
        <p:spPr>
          <a:xfrm>
            <a:off x="748180" y="1625796"/>
            <a:ext cx="72501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hu-HU">
                <a:latin typeface="Calibri" pitchFamily="34" charset="0"/>
              </a:rPr>
              <a:t>Post infectio</a:t>
            </a:r>
            <a:endParaRPr lang="en-US">
              <a:latin typeface="Calibri" pitchFamily="34" charset="0"/>
            </a:endParaRPr>
          </a:p>
          <a:p>
            <a:pPr>
              <a:defRPr/>
            </a:pPr>
            <a:r>
              <a:rPr lang="hu-HU">
                <a:latin typeface="Calibri" pitchFamily="34" charset="0"/>
              </a:rPr>
              <a:t>Csont </a:t>
            </a:r>
            <a:r>
              <a:rPr lang="en-US">
                <a:latin typeface="Calibri" pitchFamily="34" charset="0"/>
              </a:rPr>
              <a:t>destructio</a:t>
            </a:r>
            <a:r>
              <a:rPr lang="hu-HU">
                <a:latin typeface="Calibri" pitchFamily="34" charset="0"/>
              </a:rPr>
              <a:t> </a:t>
            </a:r>
            <a:r>
              <a:rPr lang="en-US">
                <a:latin typeface="Calibri" pitchFamily="34" charset="0"/>
              </a:rPr>
              <a:t>infectio</a:t>
            </a:r>
            <a:r>
              <a:rPr lang="hu-HU">
                <a:latin typeface="Calibri" pitchFamily="34" charset="0"/>
              </a:rPr>
              <a:t> során, mechanicai okok</a:t>
            </a:r>
            <a:endParaRPr lang="en-US" sz="1100" i="1">
              <a:latin typeface="Calibri" pitchFamily="34" charset="0"/>
            </a:endParaRPr>
          </a:p>
          <a:p>
            <a:pPr>
              <a:buFontTx/>
              <a:buNone/>
              <a:defRPr/>
            </a:pPr>
            <a:r>
              <a:rPr lang="en-US">
                <a:latin typeface="Calibri" pitchFamily="34" charset="0"/>
              </a:rPr>
              <a:t>Asepti</a:t>
            </a:r>
            <a:r>
              <a:rPr lang="hu-HU">
                <a:latin typeface="Calibri" pitchFamily="34" charset="0"/>
              </a:rPr>
              <a:t>cus </a:t>
            </a:r>
            <a:r>
              <a:rPr lang="en-US">
                <a:latin typeface="Calibri" pitchFamily="34" charset="0"/>
              </a:rPr>
              <a:t>l</a:t>
            </a:r>
            <a:r>
              <a:rPr lang="hu-HU">
                <a:latin typeface="Calibri" pitchFamily="34" charset="0"/>
              </a:rPr>
              <a:t>azulás</a:t>
            </a:r>
            <a:endParaRPr lang="en-US">
              <a:latin typeface="Calibri" pitchFamily="34" charset="0"/>
            </a:endParaRPr>
          </a:p>
          <a:p>
            <a:pPr>
              <a:defRPr/>
            </a:pPr>
            <a:r>
              <a:rPr lang="en-US">
                <a:latin typeface="Calibri" pitchFamily="34" charset="0"/>
              </a:rPr>
              <a:t>Osteolysis</a:t>
            </a:r>
          </a:p>
          <a:p>
            <a:pPr lvl="1">
              <a:defRPr/>
            </a:pPr>
            <a:r>
              <a:rPr lang="en-US">
                <a:latin typeface="Calibri" pitchFamily="34" charset="0"/>
              </a:rPr>
              <a:t>Polyethylen partic</a:t>
            </a:r>
            <a:r>
              <a:rPr lang="hu-HU">
                <a:latin typeface="Calibri" pitchFamily="34" charset="0"/>
              </a:rPr>
              <a:t>ulum</a:t>
            </a:r>
            <a:endParaRPr lang="en-US">
              <a:latin typeface="Calibri" pitchFamily="34" charset="0"/>
            </a:endParaRPr>
          </a:p>
          <a:p>
            <a:pPr lvl="1">
              <a:defRPr/>
            </a:pPr>
            <a:r>
              <a:rPr lang="en-US">
                <a:latin typeface="Calibri" pitchFamily="34" charset="0"/>
              </a:rPr>
              <a:t>PMMA partic</a:t>
            </a:r>
            <a:r>
              <a:rPr lang="hu-HU">
                <a:latin typeface="Calibri" pitchFamily="34" charset="0"/>
              </a:rPr>
              <a:t>ulum</a:t>
            </a:r>
            <a:endParaRPr lang="en-US">
              <a:latin typeface="Calibri" pitchFamily="34" charset="0"/>
            </a:endParaRPr>
          </a:p>
          <a:p>
            <a:pPr lvl="1">
              <a:defRPr/>
            </a:pPr>
            <a:r>
              <a:rPr lang="en-US">
                <a:latin typeface="Calibri" pitchFamily="34" charset="0"/>
              </a:rPr>
              <a:t>Metallosis</a:t>
            </a:r>
          </a:p>
          <a:p>
            <a:pPr>
              <a:defRPr/>
            </a:pPr>
            <a:r>
              <a:rPr lang="en-US">
                <a:latin typeface="Calibri" pitchFamily="34" charset="0"/>
              </a:rPr>
              <a:t>Mechanica</a:t>
            </a:r>
            <a:r>
              <a:rPr lang="hu-HU">
                <a:latin typeface="Calibri" pitchFamily="34" charset="0"/>
              </a:rPr>
              <a:t>i</a:t>
            </a:r>
            <a:r>
              <a:rPr lang="en-US">
                <a:latin typeface="Calibri" pitchFamily="34" charset="0"/>
              </a:rPr>
              <a:t> overload</a:t>
            </a:r>
          </a:p>
          <a:p>
            <a:pPr lvl="1">
              <a:defRPr/>
            </a:pPr>
            <a:r>
              <a:rPr lang="en-US">
                <a:latin typeface="Calibri" pitchFamily="34" charset="0"/>
              </a:rPr>
              <a:t>Implant</a:t>
            </a:r>
            <a:r>
              <a:rPr lang="hu-HU">
                <a:latin typeface="Calibri" pitchFamily="34" charset="0"/>
              </a:rPr>
              <a:t>átum </a:t>
            </a:r>
            <a:r>
              <a:rPr lang="en-US">
                <a:latin typeface="Calibri" pitchFamily="34" charset="0"/>
              </a:rPr>
              <a:t> mal-alignment</a:t>
            </a:r>
          </a:p>
          <a:p>
            <a:pPr lvl="1">
              <a:defRPr/>
            </a:pPr>
            <a:r>
              <a:rPr lang="hu-HU">
                <a:latin typeface="Calibri" pitchFamily="34" charset="0"/>
              </a:rPr>
              <a:t>Lágyrész imb</a:t>
            </a:r>
            <a:r>
              <a:rPr lang="en-US">
                <a:latin typeface="Calibri" pitchFamily="34" charset="0"/>
              </a:rPr>
              <a:t>alanc</a:t>
            </a:r>
            <a:r>
              <a:rPr lang="hu-HU">
                <a:latin typeface="Calibri" pitchFamily="34" charset="0"/>
              </a:rPr>
              <a:t>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8" name="Picture 4" descr="C:\Documents and Settings\LMKwongMD\My Documents\Zimmer\Unstable TKA.JPG">
            <a:extLst>
              <a:ext uri="{FF2B5EF4-FFF2-40B4-BE49-F238E27FC236}">
                <a16:creationId xmlns:a16="http://schemas.microsoft.com/office/drawing/2014/main" id="{EFF0BFB3-0256-3DB2-9CC7-81C73DE0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30" y="1820133"/>
            <a:ext cx="3357562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D19F35C-EEC7-E02D-1FDA-1FDB36712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4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3530F48-8A4A-E229-4B62-9AED7BDD3799}"/>
              </a:ext>
            </a:extLst>
          </p:cNvPr>
          <p:cNvSpPr txBox="1">
            <a:spLocks noChangeArrowheads="1"/>
          </p:cNvSpPr>
          <p:nvPr/>
        </p:nvSpPr>
        <p:spPr>
          <a:xfrm>
            <a:off x="2010462" y="284526"/>
            <a:ext cx="5067300" cy="94297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Csontdefectus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hu-HU" altLang="hu-HU" kern="0" dirty="0" err="1">
                <a:solidFill>
                  <a:schemeClr val="tx1"/>
                </a:solidFill>
                <a:latin typeface="Calibri" panose="020F0502020204030204" pitchFamily="34" charset="0"/>
              </a:rPr>
              <a:t>classificatio</a:t>
            </a:r>
            <a:r>
              <a:rPr lang="hu-HU" altLang="hu-HU" kern="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br>
              <a:rPr lang="en-US" altLang="hu-HU" kern="0" dirty="0">
                <a:latin typeface="Calibri" panose="020F0502020204030204" pitchFamily="34" charset="0"/>
              </a:rPr>
            </a:br>
            <a:endParaRPr lang="en-US" altLang="hu-HU" kern="0" baseline="40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Class 1">
            <a:extLst>
              <a:ext uri="{FF2B5EF4-FFF2-40B4-BE49-F238E27FC236}">
                <a16:creationId xmlns:a16="http://schemas.microsoft.com/office/drawing/2014/main" id="{8557290E-01C0-69C1-1727-9FD5575E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3629"/>
          <a:stretch>
            <a:fillRect/>
          </a:stretch>
        </p:blipFill>
        <p:spPr>
          <a:xfrm>
            <a:off x="7529513" y="1735136"/>
            <a:ext cx="3000375" cy="172878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79F5FF-FBD4-7F99-C3CA-F5A25589B3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7893115"/>
              </p:ext>
            </p:extLst>
          </p:nvPr>
        </p:nvGraphicFramePr>
        <p:xfrm>
          <a:off x="1681162" y="1735125"/>
          <a:ext cx="5943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11" descr="725510700_01b%2Ejpg[1]">
            <a:extLst>
              <a:ext uri="{FF2B5EF4-FFF2-40B4-BE49-F238E27FC236}">
                <a16:creationId xmlns:a16="http://schemas.microsoft.com/office/drawing/2014/main" id="{34F3872B-66C7-EDCA-B63C-53BBB137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2" y="5143499"/>
            <a:ext cx="186213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BCB41C79-2083-C130-7322-3045965A5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362" y="1477962"/>
            <a:ext cx="320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2000">
                <a:solidFill>
                  <a:srgbClr val="FFFFFF"/>
                </a:solidFill>
              </a:rPr>
              <a:t>Type I Bone Defect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D151BAB6-B31A-4B5E-2CDE-875F310D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6142037"/>
            <a:ext cx="6000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4C4C4C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4C4C4C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C4C4C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chemeClr val="tx1"/>
                </a:solidFill>
                <a:latin typeface="Calibri" panose="020F0502020204030204" pitchFamily="34" charset="0"/>
              </a:rPr>
              <a:t>Lucey S, Scuderi G, Kelly M, et al. A practical approach to dealing with bone loss in revision total knee arthroplasty. November.</a:t>
            </a:r>
            <a:r>
              <a:rPr lang="en-US" altLang="en-US" sz="1000" i="1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000">
                <a:solidFill>
                  <a:schemeClr val="tx1"/>
                </a:solidFill>
                <a:latin typeface="Calibri" panose="020F0502020204030204" pitchFamily="34" charset="0"/>
              </a:rPr>
              <a:t>2000, 3-6. </a:t>
            </a:r>
            <a:r>
              <a:rPr lang="en-US" altLang="hu-HU" sz="1000">
                <a:solidFill>
                  <a:schemeClr val="tx1"/>
                </a:solidFill>
                <a:latin typeface="Calibri" panose="020F0502020204030204" pitchFamily="34" charset="0"/>
              </a:rPr>
              <a:t>Anderson Orthopaedic Research Institute (AORI) Defect Classification.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CD471AE5-AD03-4E63-5233-A2BA9E53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4208461"/>
            <a:ext cx="1204913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610BA1DB-B9AB-C9E8-A5A1-D94ECDF6E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1" y="4208461"/>
            <a:ext cx="127158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8732746F-9440-1B68-0F73-C1073C566E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041" y="0"/>
            <a:ext cx="101495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1606</Words>
  <Application>Microsoft Office PowerPoint</Application>
  <PresentationFormat>Szélesvásznú</PresentationFormat>
  <Paragraphs>279</Paragraphs>
  <Slides>34</Slides>
  <Notes>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41" baseType="lpstr">
      <vt:lpstr>Arial</vt:lpstr>
      <vt:lpstr>Book Antiqua</vt:lpstr>
      <vt:lpstr>Calibri</vt:lpstr>
      <vt:lpstr>Calibri Light</vt:lpstr>
      <vt:lpstr>Times New Roman</vt:lpstr>
      <vt:lpstr>Office-téma</vt:lpstr>
      <vt:lpstr>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Iván</dc:creator>
  <cp:lastModifiedBy>Iván Udvarhelyi</cp:lastModifiedBy>
  <cp:revision>18</cp:revision>
  <dcterms:created xsi:type="dcterms:W3CDTF">2022-11-20T12:37:53Z</dcterms:created>
  <dcterms:modified xsi:type="dcterms:W3CDTF">2023-11-10T11:24:08Z</dcterms:modified>
</cp:coreProperties>
</file>